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drawings/drawing2.xml" ContentType="application/vnd.openxmlformats-officedocument.drawingml.chartshapes+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charts/chart17.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charts/chart18.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9.xml" ContentType="application/vnd.openxmlformats-officedocument.themeOverride+xml"/>
  <Override PartName="/ppt/charts/chart19.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0.xml" ContentType="application/vnd.openxmlformats-officedocument.themeOverride+xml"/>
  <Override PartName="/ppt/charts/chart20.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1.xml" ContentType="application/vnd.openxmlformats-officedocument.themeOverride+xml"/>
  <Override PartName="/ppt/charts/chart21.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2.xml" ContentType="application/vnd.openxmlformats-officedocument.themeOverride+xml"/>
  <Override PartName="/ppt/charts/chart22.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3.xml" ContentType="application/vnd.openxmlformats-officedocument.themeOverride+xml"/>
  <Override PartName="/ppt/charts/chart23.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4.xml" ContentType="application/vnd.openxmlformats-officedocument.themeOverride+xml"/>
  <Override PartName="/ppt/charts/chart24.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5.xml" ContentType="application/vnd.openxmlformats-officedocument.themeOverride+xml"/>
  <Override PartName="/ppt/charts/chart25.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26.xml" ContentType="application/vnd.openxmlformats-officedocument.themeOverride+xml"/>
  <Override PartName="/ppt/charts/chart26.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27.xml" ContentType="application/vnd.openxmlformats-officedocument.themeOverride+xml"/>
  <Override PartName="/ppt/notesSlides/notesSlide1.xml" ContentType="application/vnd.openxmlformats-officedocument.presentationml.notesSlide+xml"/>
  <Override PartName="/ppt/charts/chart27.xml" ContentType="application/vnd.openxmlformats-officedocument.drawingml.chart+xml"/>
  <Override PartName="/ppt/charts/style28.xml" ContentType="application/vnd.ms-office.chartstyle+xml"/>
  <Override PartName="/ppt/charts/colors28.xml" ContentType="application/vnd.ms-office.chartcolorstyle+xml"/>
  <Override PartName="/ppt/drawings/drawing3.xml" ContentType="application/vnd.openxmlformats-officedocument.drawingml.chartshapes+xml"/>
  <Override PartName="/ppt/charts/chart28.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29.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28.xml" ContentType="application/vnd.openxmlformats-officedocument.themeOverride+xml"/>
  <Override PartName="/ppt/charts/chart30.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29.xml" ContentType="application/vnd.openxmlformats-officedocument.themeOverride+xml"/>
  <Override PartName="/ppt/charts/chart31.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30.xml" ContentType="application/vnd.openxmlformats-officedocument.themeOverride+xml"/>
  <Override PartName="/ppt/charts/chart32.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3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handoutMasterIdLst>
    <p:handoutMasterId r:id="rId63"/>
  </p:handoutMasterIdLst>
  <p:sldIdLst>
    <p:sldId id="350" r:id="rId2"/>
    <p:sldId id="411" r:id="rId3"/>
    <p:sldId id="357" r:id="rId4"/>
    <p:sldId id="366" r:id="rId5"/>
    <p:sldId id="354" r:id="rId6"/>
    <p:sldId id="355" r:id="rId7"/>
    <p:sldId id="367" r:id="rId8"/>
    <p:sldId id="365" r:id="rId9"/>
    <p:sldId id="452" r:id="rId10"/>
    <p:sldId id="356" r:id="rId11"/>
    <p:sldId id="369" r:id="rId12"/>
    <p:sldId id="410" r:id="rId13"/>
    <p:sldId id="405" r:id="rId14"/>
    <p:sldId id="412" r:id="rId15"/>
    <p:sldId id="351" r:id="rId16"/>
    <p:sldId id="361" r:id="rId17"/>
    <p:sldId id="364" r:id="rId18"/>
    <p:sldId id="362" r:id="rId19"/>
    <p:sldId id="363" r:id="rId20"/>
    <p:sldId id="353" r:id="rId21"/>
    <p:sldId id="453" r:id="rId22"/>
    <p:sldId id="454" r:id="rId23"/>
    <p:sldId id="455" r:id="rId24"/>
    <p:sldId id="456" r:id="rId25"/>
    <p:sldId id="377" r:id="rId26"/>
    <p:sldId id="378" r:id="rId27"/>
    <p:sldId id="400" r:id="rId28"/>
    <p:sldId id="419" r:id="rId29"/>
    <p:sldId id="457" r:id="rId30"/>
    <p:sldId id="404" r:id="rId31"/>
    <p:sldId id="416" r:id="rId32"/>
    <p:sldId id="418" r:id="rId33"/>
    <p:sldId id="417" r:id="rId34"/>
    <p:sldId id="396" r:id="rId35"/>
    <p:sldId id="393" r:id="rId36"/>
    <p:sldId id="397" r:id="rId37"/>
    <p:sldId id="389" r:id="rId38"/>
    <p:sldId id="394" r:id="rId39"/>
    <p:sldId id="395" r:id="rId40"/>
    <p:sldId id="390" r:id="rId41"/>
    <p:sldId id="423" r:id="rId42"/>
    <p:sldId id="374" r:id="rId43"/>
    <p:sldId id="368" r:id="rId44"/>
    <p:sldId id="427" r:id="rId45"/>
    <p:sldId id="426" r:id="rId46"/>
    <p:sldId id="371" r:id="rId47"/>
    <p:sldId id="372" r:id="rId48"/>
    <p:sldId id="424" r:id="rId49"/>
    <p:sldId id="379" r:id="rId50"/>
    <p:sldId id="380" r:id="rId51"/>
    <p:sldId id="381" r:id="rId52"/>
    <p:sldId id="382" r:id="rId53"/>
    <p:sldId id="425" r:id="rId54"/>
    <p:sldId id="383" r:id="rId55"/>
    <p:sldId id="384" r:id="rId56"/>
    <p:sldId id="385" r:id="rId57"/>
    <p:sldId id="386" r:id="rId58"/>
    <p:sldId id="392" r:id="rId59"/>
    <p:sldId id="387" r:id="rId60"/>
    <p:sldId id="388" r:id="rId6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18E"/>
    <a:srgbClr val="E1BFBF"/>
    <a:srgbClr val="BFFFBF"/>
    <a:srgbClr val="BFE1BF"/>
    <a:srgbClr val="008000"/>
    <a:srgbClr val="804040"/>
    <a:srgbClr val="FFDFDF"/>
    <a:srgbClr val="80BF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49" autoAdjust="0"/>
    <p:restoredTop sz="86370" autoAdjust="0"/>
  </p:normalViewPr>
  <p:slideViewPr>
    <p:cSldViewPr>
      <p:cViewPr varScale="1">
        <p:scale>
          <a:sx n="98" d="100"/>
          <a:sy n="98" d="100"/>
        </p:scale>
        <p:origin x="227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846"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1.xml"/><Relationship Id="rId4" Type="http://schemas.openxmlformats.org/officeDocument/2006/relationships/oleObject" Target="file:///C:\Users\bmaloney\Documents\AOLS\Demographics\Copy%20of%20OLS%20Demographics%202019-Apr-23.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bmaloney\Documents\AOLS\Demographics\Copy%20of%20OLS%20Demographics%202019-Apr-23.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4.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bmaloney\Documents\AOLS\Demographics\Copy%20of%20OLS%20Demographics%202020-Apr-20.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5.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6.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7.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chartUserShapes" Target="../drawings/drawing2.xml"/><Relationship Id="rId4" Type="http://schemas.openxmlformats.org/officeDocument/2006/relationships/package" Target="../embeddings/Microsoft_Excel_Worksheet8.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9.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0.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1.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2.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3.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14.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15.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16.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17.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18.xlsx"/></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package" Target="../embeddings/Microsoft_Excel_Worksheet19.xlsx"/></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0.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oleObject" Target="file:///C:\Users\bmaloney\Documents\AOLS\SRD%20Reports\Historical%20Reports\Summary%202014%20to%202018.xlsx"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oleObject" Target="file:///C:\Users\bmaloney\Documents\AOLS\SRD%20Reports\Historical%20Reports\Summary%202014%20to%202018.xlsx" TargetMode="External"/></Relationships>
</file>

<file path=ppt/charts/_rels/chart27.xml.rels><?xml version="1.0" encoding="UTF-8" standalone="yes"?>
<Relationships xmlns="http://schemas.openxmlformats.org/package/2006/relationships"><Relationship Id="rId3" Type="http://schemas.openxmlformats.org/officeDocument/2006/relationships/oleObject" Target="file:///\\aols-dc02\c&amp;d$\Complaints\Statistics\2020%2011%2011%20Complaints%20Statistics.xlsx" TargetMode="Externa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chartUserShapes" Target="../drawings/drawing3.xml"/></Relationships>
</file>

<file path=ppt/charts/_rels/chart28.xml.rels><?xml version="1.0" encoding="UTF-8" standalone="yes"?>
<Relationships xmlns="http://schemas.openxmlformats.org/package/2006/relationships"><Relationship Id="rId3" Type="http://schemas.openxmlformats.org/officeDocument/2006/relationships/oleObject" Target="file:///\\aols-dc02\public\Questions%20from%20the%20Public\Questions%20from%20the%20Public%20Log.xlsx" TargetMode="External"/><Relationship Id="rId2" Type="http://schemas.microsoft.com/office/2011/relationships/chartColorStyle" Target="colors29.xml"/><Relationship Id="rId1" Type="http://schemas.microsoft.com/office/2011/relationships/chartStyle" Target="style29.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8.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package" Target="../embeddings/Microsoft_Excel_Worksheet21.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package" Target="../embeddings/Microsoft_Excel_Worksheet22.xlsx"/></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32.xml"/><Relationship Id="rId1" Type="http://schemas.microsoft.com/office/2011/relationships/chartStyle" Target="style32.xml"/><Relationship Id="rId4" Type="http://schemas.openxmlformats.org/officeDocument/2006/relationships/package" Target="../embeddings/Microsoft_Excel_Worksheet23.xlsx"/></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package" Target="../embeddings/Microsoft_Excel_Worksheet24.xlsx"/></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bmaloney\Documents\AOLS\Demographics\Copy%20of%20OLS%20Demographics%202020-Apr-20.xlsx" TargetMode="External"/><Relationship Id="rId4"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Member/Firm Numbers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Sheet1!$A$50</c:f>
              <c:strCache>
                <c:ptCount val="1"/>
                <c:pt idx="0">
                  <c:v>CofA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Sheet1!$B$49:$V$49</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Sheet1!$B$50:$V$50</c:f>
              <c:numCache>
                <c:formatCode>General</c:formatCode>
                <c:ptCount val="21"/>
                <c:pt idx="0">
                  <c:v>294</c:v>
                </c:pt>
                <c:pt idx="1">
                  <c:v>275</c:v>
                </c:pt>
                <c:pt idx="2">
                  <c:v>265</c:v>
                </c:pt>
                <c:pt idx="3">
                  <c:v>254</c:v>
                </c:pt>
                <c:pt idx="4">
                  <c:v>249</c:v>
                </c:pt>
                <c:pt idx="5">
                  <c:v>242</c:v>
                </c:pt>
                <c:pt idx="6">
                  <c:v>238</c:v>
                </c:pt>
                <c:pt idx="7">
                  <c:v>232</c:v>
                </c:pt>
                <c:pt idx="8">
                  <c:v>234</c:v>
                </c:pt>
                <c:pt idx="9">
                  <c:v>233</c:v>
                </c:pt>
                <c:pt idx="10">
                  <c:v>227</c:v>
                </c:pt>
                <c:pt idx="11">
                  <c:v>213</c:v>
                </c:pt>
                <c:pt idx="12">
                  <c:v>207</c:v>
                </c:pt>
                <c:pt idx="13">
                  <c:v>196</c:v>
                </c:pt>
                <c:pt idx="14">
                  <c:v>191</c:v>
                </c:pt>
                <c:pt idx="15">
                  <c:v>189</c:v>
                </c:pt>
                <c:pt idx="16">
                  <c:v>178</c:v>
                </c:pt>
                <c:pt idx="17">
                  <c:v>174</c:v>
                </c:pt>
                <c:pt idx="18">
                  <c:v>165</c:v>
                </c:pt>
                <c:pt idx="19">
                  <c:v>166</c:v>
                </c:pt>
                <c:pt idx="20">
                  <c:v>164</c:v>
                </c:pt>
              </c:numCache>
            </c:numRef>
          </c:val>
          <c:smooth val="0"/>
          <c:extLst>
            <c:ext xmlns:c16="http://schemas.microsoft.com/office/drawing/2014/chart" uri="{C3380CC4-5D6E-409C-BE32-E72D297353CC}">
              <c16:uniqueId val="{00000000-BB80-4019-AAB8-0FD122440062}"/>
            </c:ext>
          </c:extLst>
        </c:ser>
        <c:ser>
          <c:idx val="1"/>
          <c:order val="1"/>
          <c:tx>
            <c:strRef>
              <c:f>Sheet1!$A$51</c:f>
              <c:strCache>
                <c:ptCount val="1"/>
                <c:pt idx="0">
                  <c:v>CofR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Sheet1!$B$49:$V$49</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Sheet1!$B$51:$V$51</c:f>
              <c:numCache>
                <c:formatCode>General</c:formatCode>
                <c:ptCount val="21"/>
                <c:pt idx="0">
                  <c:v>52</c:v>
                </c:pt>
                <c:pt idx="1">
                  <c:v>58</c:v>
                </c:pt>
                <c:pt idx="2">
                  <c:v>67</c:v>
                </c:pt>
                <c:pt idx="3">
                  <c:v>123</c:v>
                </c:pt>
                <c:pt idx="4">
                  <c:v>122</c:v>
                </c:pt>
                <c:pt idx="5">
                  <c:v>113</c:v>
                </c:pt>
                <c:pt idx="6">
                  <c:v>110</c:v>
                </c:pt>
                <c:pt idx="7">
                  <c:v>98</c:v>
                </c:pt>
                <c:pt idx="8">
                  <c:v>95</c:v>
                </c:pt>
                <c:pt idx="9">
                  <c:v>92</c:v>
                </c:pt>
                <c:pt idx="10">
                  <c:v>89</c:v>
                </c:pt>
                <c:pt idx="11">
                  <c:v>81</c:v>
                </c:pt>
                <c:pt idx="12">
                  <c:v>85</c:v>
                </c:pt>
                <c:pt idx="13">
                  <c:v>74</c:v>
                </c:pt>
                <c:pt idx="14">
                  <c:v>72</c:v>
                </c:pt>
                <c:pt idx="15">
                  <c:v>53</c:v>
                </c:pt>
                <c:pt idx="16">
                  <c:v>35</c:v>
                </c:pt>
                <c:pt idx="17">
                  <c:v>30</c:v>
                </c:pt>
                <c:pt idx="18">
                  <c:v>30</c:v>
                </c:pt>
                <c:pt idx="19">
                  <c:v>28</c:v>
                </c:pt>
                <c:pt idx="20">
                  <c:v>28</c:v>
                </c:pt>
              </c:numCache>
            </c:numRef>
          </c:val>
          <c:smooth val="0"/>
          <c:extLst>
            <c:ext xmlns:c16="http://schemas.microsoft.com/office/drawing/2014/chart" uri="{C3380CC4-5D6E-409C-BE32-E72D297353CC}">
              <c16:uniqueId val="{00000001-BB80-4019-AAB8-0FD122440062}"/>
            </c:ext>
          </c:extLst>
        </c:ser>
        <c:ser>
          <c:idx val="2"/>
          <c:order val="2"/>
          <c:tx>
            <c:strRef>
              <c:f>Sheet1!$A$52</c:f>
              <c:strCache>
                <c:ptCount val="1"/>
                <c:pt idx="0">
                  <c:v>Licenses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Sheet1!$B$49:$V$49</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Sheet1!$B$52:$V$52</c:f>
              <c:numCache>
                <c:formatCode>General</c:formatCode>
                <c:ptCount val="21"/>
                <c:pt idx="0">
                  <c:v>624</c:v>
                </c:pt>
                <c:pt idx="1">
                  <c:v>603</c:v>
                </c:pt>
                <c:pt idx="2">
                  <c:v>592</c:v>
                </c:pt>
                <c:pt idx="3">
                  <c:v>587</c:v>
                </c:pt>
                <c:pt idx="4">
                  <c:v>600</c:v>
                </c:pt>
                <c:pt idx="5">
                  <c:v>574</c:v>
                </c:pt>
                <c:pt idx="6">
                  <c:v>564</c:v>
                </c:pt>
                <c:pt idx="7">
                  <c:v>547</c:v>
                </c:pt>
                <c:pt idx="8">
                  <c:v>542</c:v>
                </c:pt>
                <c:pt idx="9">
                  <c:v>542</c:v>
                </c:pt>
                <c:pt idx="10">
                  <c:v>536</c:v>
                </c:pt>
                <c:pt idx="11">
                  <c:v>531</c:v>
                </c:pt>
                <c:pt idx="12">
                  <c:v>521</c:v>
                </c:pt>
                <c:pt idx="13">
                  <c:v>505</c:v>
                </c:pt>
                <c:pt idx="14">
                  <c:v>493</c:v>
                </c:pt>
                <c:pt idx="15">
                  <c:v>477</c:v>
                </c:pt>
                <c:pt idx="16">
                  <c:v>470</c:v>
                </c:pt>
                <c:pt idx="17">
                  <c:v>473</c:v>
                </c:pt>
                <c:pt idx="18">
                  <c:v>479</c:v>
                </c:pt>
                <c:pt idx="19">
                  <c:v>475</c:v>
                </c:pt>
                <c:pt idx="20">
                  <c:v>474</c:v>
                </c:pt>
              </c:numCache>
            </c:numRef>
          </c:val>
          <c:smooth val="0"/>
          <c:extLst>
            <c:ext xmlns:c16="http://schemas.microsoft.com/office/drawing/2014/chart" uri="{C3380CC4-5D6E-409C-BE32-E72D297353CC}">
              <c16:uniqueId val="{00000002-BB80-4019-AAB8-0FD122440062}"/>
            </c:ext>
          </c:extLst>
        </c:ser>
        <c:ser>
          <c:idx val="3"/>
          <c:order val="3"/>
          <c:tx>
            <c:strRef>
              <c:f>Sheet1!$A$53</c:f>
              <c:strCache>
                <c:ptCount val="1"/>
                <c:pt idx="0">
                  <c:v>Articled Students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Sheet1!$B$49:$V$49</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Sheet1!$B$53:$V$53</c:f>
              <c:numCache>
                <c:formatCode>General</c:formatCode>
                <c:ptCount val="21"/>
                <c:pt idx="0">
                  <c:v>55</c:v>
                </c:pt>
                <c:pt idx="1">
                  <c:v>50</c:v>
                </c:pt>
                <c:pt idx="2">
                  <c:v>44</c:v>
                </c:pt>
                <c:pt idx="3">
                  <c:v>35</c:v>
                </c:pt>
                <c:pt idx="4">
                  <c:v>27</c:v>
                </c:pt>
                <c:pt idx="5">
                  <c:v>33</c:v>
                </c:pt>
                <c:pt idx="6">
                  <c:v>35</c:v>
                </c:pt>
                <c:pt idx="7">
                  <c:v>43</c:v>
                </c:pt>
                <c:pt idx="8">
                  <c:v>46</c:v>
                </c:pt>
                <c:pt idx="9">
                  <c:v>40</c:v>
                </c:pt>
                <c:pt idx="10">
                  <c:v>38</c:v>
                </c:pt>
                <c:pt idx="11">
                  <c:v>45</c:v>
                </c:pt>
                <c:pt idx="12">
                  <c:v>49</c:v>
                </c:pt>
                <c:pt idx="13">
                  <c:v>50</c:v>
                </c:pt>
                <c:pt idx="14">
                  <c:v>51</c:v>
                </c:pt>
                <c:pt idx="15">
                  <c:v>71</c:v>
                </c:pt>
                <c:pt idx="16">
                  <c:v>84</c:v>
                </c:pt>
                <c:pt idx="17">
                  <c:v>89</c:v>
                </c:pt>
                <c:pt idx="18">
                  <c:v>100</c:v>
                </c:pt>
                <c:pt idx="19">
                  <c:v>97</c:v>
                </c:pt>
                <c:pt idx="20">
                  <c:v>102</c:v>
                </c:pt>
              </c:numCache>
            </c:numRef>
          </c:val>
          <c:smooth val="0"/>
          <c:extLst>
            <c:ext xmlns:c16="http://schemas.microsoft.com/office/drawing/2014/chart" uri="{C3380CC4-5D6E-409C-BE32-E72D297353CC}">
              <c16:uniqueId val="{00000003-BB80-4019-AAB8-0FD122440062}"/>
            </c:ext>
          </c:extLst>
        </c:ser>
        <c:dLbls>
          <c:dLblPos val="t"/>
          <c:showLegendKey val="0"/>
          <c:showVal val="1"/>
          <c:showCatName val="0"/>
          <c:showSerName val="0"/>
          <c:showPercent val="0"/>
          <c:showBubbleSize val="0"/>
        </c:dLbls>
        <c:marker val="1"/>
        <c:smooth val="0"/>
        <c:axId val="1838868223"/>
        <c:axId val="1836522015"/>
      </c:lineChart>
      <c:catAx>
        <c:axId val="1838868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6522015"/>
        <c:crosses val="autoZero"/>
        <c:auto val="1"/>
        <c:lblAlgn val="ctr"/>
        <c:lblOffset val="100"/>
        <c:noMultiLvlLbl val="0"/>
      </c:catAx>
      <c:valAx>
        <c:axId val="18365220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886822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Number of Firms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cked"/>
        <c:varyColors val="0"/>
        <c:ser>
          <c:idx val="0"/>
          <c:order val="0"/>
          <c:spPr>
            <a:solidFill>
              <a:schemeClr val="accent1"/>
            </a:solidFill>
            <a:ln>
              <a:noFill/>
            </a:ln>
            <a:effectLst/>
          </c:spPr>
          <c:cat>
            <c:numRef>
              <c:f>Sheet1!$D$25:$M$25</c:f>
              <c:numCache>
                <c:formatCode>General</c:formatCode>
                <c:ptCount val="10"/>
                <c:pt idx="0">
                  <c:v>2011</c:v>
                </c:pt>
                <c:pt idx="1">
                  <c:v>2012</c:v>
                </c:pt>
                <c:pt idx="2">
                  <c:v>2013</c:v>
                </c:pt>
                <c:pt idx="3">
                  <c:v>2014</c:v>
                </c:pt>
                <c:pt idx="4">
                  <c:v>2015</c:v>
                </c:pt>
                <c:pt idx="5">
                  <c:v>2016</c:v>
                </c:pt>
                <c:pt idx="6">
                  <c:v>2017</c:v>
                </c:pt>
                <c:pt idx="7" formatCode="0">
                  <c:v>2018</c:v>
                </c:pt>
                <c:pt idx="8">
                  <c:v>2019</c:v>
                </c:pt>
                <c:pt idx="9">
                  <c:v>2020</c:v>
                </c:pt>
              </c:numCache>
            </c:numRef>
          </c:cat>
          <c:val>
            <c:numRef>
              <c:f>Sheet1!$D$26:$M$26</c:f>
              <c:numCache>
                <c:formatCode>General</c:formatCode>
                <c:ptCount val="10"/>
                <c:pt idx="0">
                  <c:v>142</c:v>
                </c:pt>
                <c:pt idx="1">
                  <c:v>140</c:v>
                </c:pt>
                <c:pt idx="2">
                  <c:v>127</c:v>
                </c:pt>
                <c:pt idx="3">
                  <c:v>121</c:v>
                </c:pt>
                <c:pt idx="4">
                  <c:v>123</c:v>
                </c:pt>
                <c:pt idx="5">
                  <c:v>121</c:v>
                </c:pt>
                <c:pt idx="6">
                  <c:v>115</c:v>
                </c:pt>
                <c:pt idx="7" formatCode="0">
                  <c:v>98</c:v>
                </c:pt>
                <c:pt idx="8">
                  <c:v>104</c:v>
                </c:pt>
                <c:pt idx="9">
                  <c:v>103</c:v>
                </c:pt>
              </c:numCache>
            </c:numRef>
          </c:val>
          <c:extLst>
            <c:ext xmlns:c16="http://schemas.microsoft.com/office/drawing/2014/chart" uri="{C3380CC4-5D6E-409C-BE32-E72D297353CC}">
              <c16:uniqueId val="{00000000-D85E-4F7A-B0C0-39FB5C49BD1B}"/>
            </c:ext>
          </c:extLst>
        </c:ser>
        <c:ser>
          <c:idx val="1"/>
          <c:order val="1"/>
          <c:spPr>
            <a:solidFill>
              <a:schemeClr val="accent2"/>
            </a:solidFill>
            <a:ln w="25400">
              <a:noFill/>
            </a:ln>
            <a:effectLst/>
          </c:spPr>
          <c:cat>
            <c:numRef>
              <c:f>Sheet1!$D$25:$M$25</c:f>
              <c:numCache>
                <c:formatCode>General</c:formatCode>
                <c:ptCount val="10"/>
                <c:pt idx="0">
                  <c:v>2011</c:v>
                </c:pt>
                <c:pt idx="1">
                  <c:v>2012</c:v>
                </c:pt>
                <c:pt idx="2">
                  <c:v>2013</c:v>
                </c:pt>
                <c:pt idx="3">
                  <c:v>2014</c:v>
                </c:pt>
                <c:pt idx="4">
                  <c:v>2015</c:v>
                </c:pt>
                <c:pt idx="5">
                  <c:v>2016</c:v>
                </c:pt>
                <c:pt idx="6">
                  <c:v>2017</c:v>
                </c:pt>
                <c:pt idx="7" formatCode="0">
                  <c:v>2018</c:v>
                </c:pt>
                <c:pt idx="8">
                  <c:v>2019</c:v>
                </c:pt>
                <c:pt idx="9">
                  <c:v>2020</c:v>
                </c:pt>
              </c:numCache>
            </c:numRef>
          </c:cat>
          <c:val>
            <c:numRef>
              <c:f>Sheet1!$D$27:$M$27</c:f>
              <c:numCache>
                <c:formatCode>General</c:formatCode>
                <c:ptCount val="10"/>
                <c:pt idx="0">
                  <c:v>43</c:v>
                </c:pt>
                <c:pt idx="1">
                  <c:v>52</c:v>
                </c:pt>
                <c:pt idx="2">
                  <c:v>41</c:v>
                </c:pt>
                <c:pt idx="3">
                  <c:v>35</c:v>
                </c:pt>
                <c:pt idx="4">
                  <c:v>38</c:v>
                </c:pt>
                <c:pt idx="5">
                  <c:v>33</c:v>
                </c:pt>
                <c:pt idx="6">
                  <c:v>33</c:v>
                </c:pt>
                <c:pt idx="7" formatCode="0">
                  <c:v>38</c:v>
                </c:pt>
                <c:pt idx="8">
                  <c:v>33</c:v>
                </c:pt>
                <c:pt idx="9">
                  <c:v>35</c:v>
                </c:pt>
              </c:numCache>
            </c:numRef>
          </c:val>
          <c:extLst>
            <c:ext xmlns:c16="http://schemas.microsoft.com/office/drawing/2014/chart" uri="{C3380CC4-5D6E-409C-BE32-E72D297353CC}">
              <c16:uniqueId val="{00000001-D85E-4F7A-B0C0-39FB5C49BD1B}"/>
            </c:ext>
          </c:extLst>
        </c:ser>
        <c:ser>
          <c:idx val="2"/>
          <c:order val="2"/>
          <c:spPr>
            <a:solidFill>
              <a:schemeClr val="accent3"/>
            </a:solidFill>
            <a:ln w="25400">
              <a:noFill/>
            </a:ln>
            <a:effectLst/>
          </c:spPr>
          <c:cat>
            <c:numRef>
              <c:f>Sheet1!$D$25:$M$25</c:f>
              <c:numCache>
                <c:formatCode>General</c:formatCode>
                <c:ptCount val="10"/>
                <c:pt idx="0">
                  <c:v>2011</c:v>
                </c:pt>
                <c:pt idx="1">
                  <c:v>2012</c:v>
                </c:pt>
                <c:pt idx="2">
                  <c:v>2013</c:v>
                </c:pt>
                <c:pt idx="3">
                  <c:v>2014</c:v>
                </c:pt>
                <c:pt idx="4">
                  <c:v>2015</c:v>
                </c:pt>
                <c:pt idx="5">
                  <c:v>2016</c:v>
                </c:pt>
                <c:pt idx="6">
                  <c:v>2017</c:v>
                </c:pt>
                <c:pt idx="7" formatCode="0">
                  <c:v>2018</c:v>
                </c:pt>
                <c:pt idx="8">
                  <c:v>2019</c:v>
                </c:pt>
                <c:pt idx="9">
                  <c:v>2020</c:v>
                </c:pt>
              </c:numCache>
            </c:numRef>
          </c:cat>
          <c:val>
            <c:numRef>
              <c:f>Sheet1!$D$28:$M$28</c:f>
              <c:numCache>
                <c:formatCode>General</c:formatCode>
                <c:ptCount val="10"/>
                <c:pt idx="0">
                  <c:v>28</c:v>
                </c:pt>
                <c:pt idx="1">
                  <c:v>26</c:v>
                </c:pt>
                <c:pt idx="2">
                  <c:v>25</c:v>
                </c:pt>
                <c:pt idx="3">
                  <c:v>22</c:v>
                </c:pt>
                <c:pt idx="4">
                  <c:v>22</c:v>
                </c:pt>
                <c:pt idx="5">
                  <c:v>18</c:v>
                </c:pt>
                <c:pt idx="6">
                  <c:v>18</c:v>
                </c:pt>
                <c:pt idx="7" formatCode="0">
                  <c:v>17</c:v>
                </c:pt>
                <c:pt idx="8">
                  <c:v>17</c:v>
                </c:pt>
                <c:pt idx="9">
                  <c:v>15</c:v>
                </c:pt>
              </c:numCache>
            </c:numRef>
          </c:val>
          <c:extLst>
            <c:ext xmlns:c16="http://schemas.microsoft.com/office/drawing/2014/chart" uri="{C3380CC4-5D6E-409C-BE32-E72D297353CC}">
              <c16:uniqueId val="{00000002-D85E-4F7A-B0C0-39FB5C49BD1B}"/>
            </c:ext>
          </c:extLst>
        </c:ser>
        <c:ser>
          <c:idx val="3"/>
          <c:order val="3"/>
          <c:spPr>
            <a:solidFill>
              <a:schemeClr val="accent4"/>
            </a:solidFill>
            <a:ln w="25400">
              <a:noFill/>
            </a:ln>
            <a:effectLst/>
          </c:spPr>
          <c:cat>
            <c:numRef>
              <c:f>Sheet1!$D$25:$M$25</c:f>
              <c:numCache>
                <c:formatCode>General</c:formatCode>
                <c:ptCount val="10"/>
                <c:pt idx="0">
                  <c:v>2011</c:v>
                </c:pt>
                <c:pt idx="1">
                  <c:v>2012</c:v>
                </c:pt>
                <c:pt idx="2">
                  <c:v>2013</c:v>
                </c:pt>
                <c:pt idx="3">
                  <c:v>2014</c:v>
                </c:pt>
                <c:pt idx="4">
                  <c:v>2015</c:v>
                </c:pt>
                <c:pt idx="5">
                  <c:v>2016</c:v>
                </c:pt>
                <c:pt idx="6">
                  <c:v>2017</c:v>
                </c:pt>
                <c:pt idx="7" formatCode="0">
                  <c:v>2018</c:v>
                </c:pt>
                <c:pt idx="8">
                  <c:v>2019</c:v>
                </c:pt>
                <c:pt idx="9">
                  <c:v>2020</c:v>
                </c:pt>
              </c:numCache>
            </c:numRef>
          </c:cat>
          <c:val>
            <c:numRef>
              <c:f>Sheet1!$D$29:$M$29</c:f>
              <c:numCache>
                <c:formatCode>General</c:formatCode>
                <c:ptCount val="10"/>
                <c:pt idx="0">
                  <c:v>7</c:v>
                </c:pt>
                <c:pt idx="1">
                  <c:v>8</c:v>
                </c:pt>
                <c:pt idx="2">
                  <c:v>9</c:v>
                </c:pt>
                <c:pt idx="3">
                  <c:v>12</c:v>
                </c:pt>
                <c:pt idx="4">
                  <c:v>8</c:v>
                </c:pt>
                <c:pt idx="5">
                  <c:v>10</c:v>
                </c:pt>
                <c:pt idx="6">
                  <c:v>11</c:v>
                </c:pt>
                <c:pt idx="7" formatCode="0">
                  <c:v>13</c:v>
                </c:pt>
                <c:pt idx="8">
                  <c:v>13</c:v>
                </c:pt>
                <c:pt idx="9">
                  <c:v>11</c:v>
                </c:pt>
              </c:numCache>
            </c:numRef>
          </c:val>
          <c:extLst>
            <c:ext xmlns:c16="http://schemas.microsoft.com/office/drawing/2014/chart" uri="{C3380CC4-5D6E-409C-BE32-E72D297353CC}">
              <c16:uniqueId val="{00000003-D85E-4F7A-B0C0-39FB5C49BD1B}"/>
            </c:ext>
          </c:extLst>
        </c:ser>
        <c:dLbls>
          <c:showLegendKey val="0"/>
          <c:showVal val="0"/>
          <c:showCatName val="0"/>
          <c:showSerName val="0"/>
          <c:showPercent val="0"/>
          <c:showBubbleSize val="0"/>
        </c:dLbls>
        <c:axId val="184608032"/>
        <c:axId val="184596256"/>
      </c:areaChart>
      <c:catAx>
        <c:axId val="184608032"/>
        <c:scaling>
          <c:orientation val="minMax"/>
        </c:scaling>
        <c:delete val="0"/>
        <c:axPos val="b"/>
        <c:numFmt formatCode="0"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596256"/>
        <c:crosses val="autoZero"/>
        <c:auto val="1"/>
        <c:lblAlgn val="ctr"/>
        <c:lblOffset val="100"/>
        <c:noMultiLvlLbl val="0"/>
      </c:catAx>
      <c:valAx>
        <c:axId val="18459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608032"/>
        <c:crosses val="autoZero"/>
        <c:crossBetween val="midCat"/>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CA" sz="1800"/>
              <a:t>Member Numbers by Age</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8136482939632551E-2"/>
          <c:y val="0.20817184310294545"/>
          <c:w val="0.86486351706036746"/>
          <c:h val="0.61498432487605714"/>
        </c:manualLayout>
      </c:layout>
      <c:areaChart>
        <c:grouping val="stacked"/>
        <c:varyColors val="0"/>
        <c:ser>
          <c:idx val="0"/>
          <c:order val="0"/>
          <c:tx>
            <c:strRef>
              <c:f>Sheet1!$B$5</c:f>
              <c:strCache>
                <c:ptCount val="1"/>
                <c:pt idx="0">
                  <c:v>20 - 29</c:v>
                </c:pt>
              </c:strCache>
            </c:strRef>
          </c:tx>
          <c:spPr>
            <a:solidFill>
              <a:schemeClr val="accent1"/>
            </a:solidFill>
            <a:ln>
              <a:noFill/>
            </a:ln>
            <a:effectLst/>
          </c:spPr>
          <c:cat>
            <c:numRef>
              <c:f>Sheet1!$C$4:$M$4</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Sheet1!$C$5:$M$5</c:f>
              <c:numCache>
                <c:formatCode>General</c:formatCode>
                <c:ptCount val="11"/>
                <c:pt idx="0">
                  <c:v>5</c:v>
                </c:pt>
                <c:pt idx="1">
                  <c:v>6</c:v>
                </c:pt>
                <c:pt idx="2">
                  <c:v>3</c:v>
                </c:pt>
                <c:pt idx="3">
                  <c:v>3</c:v>
                </c:pt>
                <c:pt idx="4">
                  <c:v>6</c:v>
                </c:pt>
                <c:pt idx="5">
                  <c:v>8</c:v>
                </c:pt>
                <c:pt idx="6">
                  <c:v>6</c:v>
                </c:pt>
                <c:pt idx="7">
                  <c:v>12</c:v>
                </c:pt>
                <c:pt idx="8">
                  <c:v>15</c:v>
                </c:pt>
                <c:pt idx="9">
                  <c:v>14</c:v>
                </c:pt>
                <c:pt idx="10">
                  <c:v>10</c:v>
                </c:pt>
              </c:numCache>
            </c:numRef>
          </c:val>
          <c:extLst>
            <c:ext xmlns:c16="http://schemas.microsoft.com/office/drawing/2014/chart" uri="{C3380CC4-5D6E-409C-BE32-E72D297353CC}">
              <c16:uniqueId val="{00000000-5089-4DD6-8C7C-1CF7F46FBE92}"/>
            </c:ext>
          </c:extLst>
        </c:ser>
        <c:ser>
          <c:idx val="1"/>
          <c:order val="1"/>
          <c:tx>
            <c:strRef>
              <c:f>Sheet1!$B$6</c:f>
              <c:strCache>
                <c:ptCount val="1"/>
                <c:pt idx="0">
                  <c:v>30 - 39</c:v>
                </c:pt>
              </c:strCache>
            </c:strRef>
          </c:tx>
          <c:spPr>
            <a:solidFill>
              <a:schemeClr val="accent2"/>
            </a:solidFill>
            <a:ln>
              <a:noFill/>
            </a:ln>
            <a:effectLst/>
          </c:spPr>
          <c:cat>
            <c:numRef>
              <c:f>Sheet1!$C$4:$M$4</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Sheet1!$C$6:$M$6</c:f>
              <c:numCache>
                <c:formatCode>General</c:formatCode>
                <c:ptCount val="11"/>
                <c:pt idx="0">
                  <c:v>40</c:v>
                </c:pt>
                <c:pt idx="1">
                  <c:v>32</c:v>
                </c:pt>
                <c:pt idx="2">
                  <c:v>26</c:v>
                </c:pt>
                <c:pt idx="3">
                  <c:v>31</c:v>
                </c:pt>
                <c:pt idx="4">
                  <c:v>31</c:v>
                </c:pt>
                <c:pt idx="5">
                  <c:v>36</c:v>
                </c:pt>
                <c:pt idx="6">
                  <c:v>38</c:v>
                </c:pt>
                <c:pt idx="7">
                  <c:v>40</c:v>
                </c:pt>
                <c:pt idx="8">
                  <c:v>57</c:v>
                </c:pt>
                <c:pt idx="9">
                  <c:v>58</c:v>
                </c:pt>
                <c:pt idx="10">
                  <c:v>68</c:v>
                </c:pt>
              </c:numCache>
            </c:numRef>
          </c:val>
          <c:extLst>
            <c:ext xmlns:c16="http://schemas.microsoft.com/office/drawing/2014/chart" uri="{C3380CC4-5D6E-409C-BE32-E72D297353CC}">
              <c16:uniqueId val="{00000001-5089-4DD6-8C7C-1CF7F46FBE92}"/>
            </c:ext>
          </c:extLst>
        </c:ser>
        <c:ser>
          <c:idx val="2"/>
          <c:order val="2"/>
          <c:tx>
            <c:strRef>
              <c:f>Sheet1!$B$7</c:f>
              <c:strCache>
                <c:ptCount val="1"/>
                <c:pt idx="0">
                  <c:v>40 - 49</c:v>
                </c:pt>
              </c:strCache>
            </c:strRef>
          </c:tx>
          <c:spPr>
            <a:solidFill>
              <a:schemeClr val="accent3"/>
            </a:solidFill>
            <a:ln>
              <a:noFill/>
            </a:ln>
            <a:effectLst/>
          </c:spPr>
          <c:cat>
            <c:numRef>
              <c:f>Sheet1!$C$4:$M$4</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Sheet1!$C$7:$M$7</c:f>
              <c:numCache>
                <c:formatCode>General</c:formatCode>
                <c:ptCount val="11"/>
                <c:pt idx="0">
                  <c:v>189</c:v>
                </c:pt>
                <c:pt idx="1">
                  <c:v>162</c:v>
                </c:pt>
                <c:pt idx="2">
                  <c:v>143</c:v>
                </c:pt>
                <c:pt idx="3">
                  <c:v>130</c:v>
                </c:pt>
                <c:pt idx="4">
                  <c:v>112</c:v>
                </c:pt>
                <c:pt idx="5">
                  <c:v>99</c:v>
                </c:pt>
                <c:pt idx="6">
                  <c:v>84</c:v>
                </c:pt>
                <c:pt idx="7">
                  <c:v>78</c:v>
                </c:pt>
                <c:pt idx="8">
                  <c:v>71</c:v>
                </c:pt>
                <c:pt idx="9">
                  <c:v>66</c:v>
                </c:pt>
                <c:pt idx="10">
                  <c:v>59</c:v>
                </c:pt>
              </c:numCache>
            </c:numRef>
          </c:val>
          <c:extLst>
            <c:ext xmlns:c16="http://schemas.microsoft.com/office/drawing/2014/chart" uri="{C3380CC4-5D6E-409C-BE32-E72D297353CC}">
              <c16:uniqueId val="{00000002-5089-4DD6-8C7C-1CF7F46FBE92}"/>
            </c:ext>
          </c:extLst>
        </c:ser>
        <c:ser>
          <c:idx val="3"/>
          <c:order val="3"/>
          <c:tx>
            <c:strRef>
              <c:f>Sheet1!$B$8</c:f>
              <c:strCache>
                <c:ptCount val="1"/>
                <c:pt idx="0">
                  <c:v>50 - 59</c:v>
                </c:pt>
              </c:strCache>
            </c:strRef>
          </c:tx>
          <c:spPr>
            <a:solidFill>
              <a:schemeClr val="accent4"/>
            </a:solidFill>
            <a:ln>
              <a:noFill/>
            </a:ln>
            <a:effectLst/>
          </c:spPr>
          <c:cat>
            <c:numRef>
              <c:f>Sheet1!$C$4:$M$4</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Sheet1!$C$8:$M$8</c:f>
              <c:numCache>
                <c:formatCode>General</c:formatCode>
                <c:ptCount val="11"/>
                <c:pt idx="0">
                  <c:v>237</c:v>
                </c:pt>
                <c:pt idx="1">
                  <c:v>244</c:v>
                </c:pt>
                <c:pt idx="2">
                  <c:v>247</c:v>
                </c:pt>
                <c:pt idx="3">
                  <c:v>242</c:v>
                </c:pt>
                <c:pt idx="4">
                  <c:v>238</c:v>
                </c:pt>
                <c:pt idx="5">
                  <c:v>229</c:v>
                </c:pt>
                <c:pt idx="6">
                  <c:v>211</c:v>
                </c:pt>
                <c:pt idx="7">
                  <c:v>205</c:v>
                </c:pt>
                <c:pt idx="8">
                  <c:v>185</c:v>
                </c:pt>
                <c:pt idx="9">
                  <c:v>173</c:v>
                </c:pt>
                <c:pt idx="10">
                  <c:v>167</c:v>
                </c:pt>
              </c:numCache>
            </c:numRef>
          </c:val>
          <c:extLst>
            <c:ext xmlns:c16="http://schemas.microsoft.com/office/drawing/2014/chart" uri="{C3380CC4-5D6E-409C-BE32-E72D297353CC}">
              <c16:uniqueId val="{00000003-5089-4DD6-8C7C-1CF7F46FBE92}"/>
            </c:ext>
          </c:extLst>
        </c:ser>
        <c:ser>
          <c:idx val="4"/>
          <c:order val="4"/>
          <c:tx>
            <c:strRef>
              <c:f>Sheet1!$B$9</c:f>
              <c:strCache>
                <c:ptCount val="1"/>
                <c:pt idx="0">
                  <c:v>60 - 69</c:v>
                </c:pt>
              </c:strCache>
            </c:strRef>
          </c:tx>
          <c:spPr>
            <a:solidFill>
              <a:schemeClr val="accent5"/>
            </a:solidFill>
            <a:ln>
              <a:noFill/>
            </a:ln>
            <a:effectLst/>
          </c:spPr>
          <c:cat>
            <c:numRef>
              <c:f>Sheet1!$C$4:$M$4</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Sheet1!$C$9:$M$9</c:f>
              <c:numCache>
                <c:formatCode>General</c:formatCode>
                <c:ptCount val="11"/>
                <c:pt idx="0">
                  <c:v>117</c:v>
                </c:pt>
                <c:pt idx="1">
                  <c:v>128</c:v>
                </c:pt>
                <c:pt idx="2">
                  <c:v>137</c:v>
                </c:pt>
                <c:pt idx="3">
                  <c:v>139</c:v>
                </c:pt>
                <c:pt idx="4">
                  <c:v>136</c:v>
                </c:pt>
                <c:pt idx="5">
                  <c:v>139</c:v>
                </c:pt>
                <c:pt idx="6">
                  <c:v>130</c:v>
                </c:pt>
                <c:pt idx="7">
                  <c:v>123</c:v>
                </c:pt>
                <c:pt idx="8">
                  <c:v>142</c:v>
                </c:pt>
                <c:pt idx="9">
                  <c:v>147</c:v>
                </c:pt>
                <c:pt idx="10">
                  <c:v>149</c:v>
                </c:pt>
              </c:numCache>
            </c:numRef>
          </c:val>
          <c:extLst>
            <c:ext xmlns:c16="http://schemas.microsoft.com/office/drawing/2014/chart" uri="{C3380CC4-5D6E-409C-BE32-E72D297353CC}">
              <c16:uniqueId val="{00000004-5089-4DD6-8C7C-1CF7F46FBE92}"/>
            </c:ext>
          </c:extLst>
        </c:ser>
        <c:ser>
          <c:idx val="5"/>
          <c:order val="5"/>
          <c:tx>
            <c:strRef>
              <c:f>Sheet1!$B$10</c:f>
              <c:strCache>
                <c:ptCount val="1"/>
                <c:pt idx="0">
                  <c:v>70 - 79</c:v>
                </c:pt>
              </c:strCache>
            </c:strRef>
          </c:tx>
          <c:spPr>
            <a:solidFill>
              <a:schemeClr val="accent6"/>
            </a:solidFill>
            <a:ln>
              <a:noFill/>
            </a:ln>
            <a:effectLst/>
          </c:spPr>
          <c:cat>
            <c:numRef>
              <c:f>Sheet1!$C$4:$M$4</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Sheet1!$C$10:$M$10</c:f>
              <c:numCache>
                <c:formatCode>General</c:formatCode>
                <c:ptCount val="11"/>
                <c:pt idx="0">
                  <c:v>46</c:v>
                </c:pt>
                <c:pt idx="1">
                  <c:v>46</c:v>
                </c:pt>
                <c:pt idx="2">
                  <c:v>48</c:v>
                </c:pt>
                <c:pt idx="3">
                  <c:v>41</c:v>
                </c:pt>
                <c:pt idx="4">
                  <c:v>38</c:v>
                </c:pt>
                <c:pt idx="5">
                  <c:v>39</c:v>
                </c:pt>
                <c:pt idx="6">
                  <c:v>30</c:v>
                </c:pt>
                <c:pt idx="7">
                  <c:v>34</c:v>
                </c:pt>
                <c:pt idx="8">
                  <c:v>35</c:v>
                </c:pt>
                <c:pt idx="9">
                  <c:v>36</c:v>
                </c:pt>
                <c:pt idx="10">
                  <c:v>33</c:v>
                </c:pt>
              </c:numCache>
            </c:numRef>
          </c:val>
          <c:extLst>
            <c:ext xmlns:c16="http://schemas.microsoft.com/office/drawing/2014/chart" uri="{C3380CC4-5D6E-409C-BE32-E72D297353CC}">
              <c16:uniqueId val="{00000005-5089-4DD6-8C7C-1CF7F46FBE92}"/>
            </c:ext>
          </c:extLst>
        </c:ser>
        <c:ser>
          <c:idx val="6"/>
          <c:order val="6"/>
          <c:tx>
            <c:strRef>
              <c:f>Sheet1!$B$11</c:f>
              <c:strCache>
                <c:ptCount val="1"/>
                <c:pt idx="0">
                  <c:v>80 +</c:v>
                </c:pt>
              </c:strCache>
            </c:strRef>
          </c:tx>
          <c:spPr>
            <a:solidFill>
              <a:schemeClr val="accent1">
                <a:lumMod val="60000"/>
              </a:schemeClr>
            </a:solidFill>
            <a:ln>
              <a:noFill/>
            </a:ln>
            <a:effectLst/>
          </c:spPr>
          <c:cat>
            <c:numRef>
              <c:f>Sheet1!$C$4:$M$4</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Sheet1!$C$11:$M$11</c:f>
              <c:numCache>
                <c:formatCode>General</c:formatCode>
                <c:ptCount val="11"/>
                <c:pt idx="0">
                  <c:v>5</c:v>
                </c:pt>
                <c:pt idx="1">
                  <c:v>8</c:v>
                </c:pt>
                <c:pt idx="2">
                  <c:v>6</c:v>
                </c:pt>
                <c:pt idx="3">
                  <c:v>9</c:v>
                </c:pt>
                <c:pt idx="4">
                  <c:v>8</c:v>
                </c:pt>
                <c:pt idx="5">
                  <c:v>9</c:v>
                </c:pt>
                <c:pt idx="6">
                  <c:v>9</c:v>
                </c:pt>
                <c:pt idx="7">
                  <c:v>11</c:v>
                </c:pt>
                <c:pt idx="8">
                  <c:v>12</c:v>
                </c:pt>
                <c:pt idx="9">
                  <c:v>15</c:v>
                </c:pt>
                <c:pt idx="10">
                  <c:v>16</c:v>
                </c:pt>
              </c:numCache>
            </c:numRef>
          </c:val>
          <c:extLst>
            <c:ext xmlns:c16="http://schemas.microsoft.com/office/drawing/2014/chart" uri="{C3380CC4-5D6E-409C-BE32-E72D297353CC}">
              <c16:uniqueId val="{00000006-5089-4DD6-8C7C-1CF7F46FBE92}"/>
            </c:ext>
          </c:extLst>
        </c:ser>
        <c:dLbls>
          <c:showLegendKey val="0"/>
          <c:showVal val="0"/>
          <c:showCatName val="0"/>
          <c:showSerName val="0"/>
          <c:showPercent val="0"/>
          <c:showBubbleSize val="0"/>
        </c:dLbls>
        <c:axId val="666146879"/>
        <c:axId val="70614415"/>
      </c:areaChart>
      <c:catAx>
        <c:axId val="66614687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614415"/>
        <c:crosses val="autoZero"/>
        <c:auto val="1"/>
        <c:lblAlgn val="ctr"/>
        <c:lblOffset val="100"/>
        <c:noMultiLvlLbl val="0"/>
      </c:catAx>
      <c:valAx>
        <c:axId val="706144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66146879"/>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Membership Age by Percentage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percentStacked"/>
        <c:varyColors val="0"/>
        <c:ser>
          <c:idx val="0"/>
          <c:order val="0"/>
          <c:tx>
            <c:strRef>
              <c:f>Sheet1!$A$107</c:f>
              <c:strCache>
                <c:ptCount val="1"/>
                <c:pt idx="0">
                  <c:v>20 - 29</c:v>
                </c:pt>
              </c:strCache>
            </c:strRef>
          </c:tx>
          <c:spPr>
            <a:solidFill>
              <a:schemeClr val="accent1"/>
            </a:solidFill>
            <a:ln>
              <a:noFill/>
            </a:ln>
            <a:effectLst/>
          </c:spPr>
          <c:cat>
            <c:numRef>
              <c:f>Sheet1!$B$106:$L$106</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Sheet1!$B$107:$L$107</c:f>
              <c:numCache>
                <c:formatCode>0%</c:formatCode>
                <c:ptCount val="11"/>
                <c:pt idx="0">
                  <c:v>7.8247261345852897E-3</c:v>
                </c:pt>
                <c:pt idx="1">
                  <c:v>9.5846645367412137E-3</c:v>
                </c:pt>
                <c:pt idx="2">
                  <c:v>4.9180327868852463E-3</c:v>
                </c:pt>
                <c:pt idx="3">
                  <c:v>5.0420168067226894E-3</c:v>
                </c:pt>
                <c:pt idx="4">
                  <c:v>1.054481546572935E-2</c:v>
                </c:pt>
                <c:pt idx="5">
                  <c:v>1.4311270125223614E-2</c:v>
                </c:pt>
                <c:pt idx="6">
                  <c:v>1.1811023622047244E-2</c:v>
                </c:pt>
                <c:pt idx="7">
                  <c:v>2.3856858846918488E-2</c:v>
                </c:pt>
                <c:pt idx="8">
                  <c:v>2.9013539651837523E-2</c:v>
                </c:pt>
                <c:pt idx="9">
                  <c:v>2.75049115913556E-2</c:v>
                </c:pt>
                <c:pt idx="10">
                  <c:v>1.9920318725099601E-2</c:v>
                </c:pt>
              </c:numCache>
            </c:numRef>
          </c:val>
          <c:extLst>
            <c:ext xmlns:c16="http://schemas.microsoft.com/office/drawing/2014/chart" uri="{C3380CC4-5D6E-409C-BE32-E72D297353CC}">
              <c16:uniqueId val="{00000000-F2A5-4B0E-9801-81402D04847A}"/>
            </c:ext>
          </c:extLst>
        </c:ser>
        <c:ser>
          <c:idx val="1"/>
          <c:order val="1"/>
          <c:tx>
            <c:strRef>
              <c:f>Sheet1!$A$108</c:f>
              <c:strCache>
                <c:ptCount val="1"/>
                <c:pt idx="0">
                  <c:v>30 - 39</c:v>
                </c:pt>
              </c:strCache>
            </c:strRef>
          </c:tx>
          <c:spPr>
            <a:solidFill>
              <a:schemeClr val="accent2"/>
            </a:solidFill>
            <a:ln w="25400">
              <a:noFill/>
            </a:ln>
            <a:effectLst/>
          </c:spPr>
          <c:cat>
            <c:numRef>
              <c:f>Sheet1!$B$106:$L$106</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Sheet1!$B$108:$L$108</c:f>
              <c:numCache>
                <c:formatCode>0%</c:formatCode>
                <c:ptCount val="11"/>
                <c:pt idx="0">
                  <c:v>6.2597809076682318E-2</c:v>
                </c:pt>
                <c:pt idx="1">
                  <c:v>5.1118210862619806E-2</c:v>
                </c:pt>
                <c:pt idx="2">
                  <c:v>4.2622950819672129E-2</c:v>
                </c:pt>
                <c:pt idx="3">
                  <c:v>5.2100840336134456E-2</c:v>
                </c:pt>
                <c:pt idx="4">
                  <c:v>5.4481546572934976E-2</c:v>
                </c:pt>
                <c:pt idx="5">
                  <c:v>6.4400715563506267E-2</c:v>
                </c:pt>
                <c:pt idx="6">
                  <c:v>7.4803149606299218E-2</c:v>
                </c:pt>
                <c:pt idx="7">
                  <c:v>7.9522862823061632E-2</c:v>
                </c:pt>
                <c:pt idx="8">
                  <c:v>0.1102514506769826</c:v>
                </c:pt>
                <c:pt idx="9">
                  <c:v>0.11394891944990176</c:v>
                </c:pt>
                <c:pt idx="10">
                  <c:v>0.13545816733067728</c:v>
                </c:pt>
              </c:numCache>
            </c:numRef>
          </c:val>
          <c:extLst>
            <c:ext xmlns:c16="http://schemas.microsoft.com/office/drawing/2014/chart" uri="{C3380CC4-5D6E-409C-BE32-E72D297353CC}">
              <c16:uniqueId val="{00000001-F2A5-4B0E-9801-81402D04847A}"/>
            </c:ext>
          </c:extLst>
        </c:ser>
        <c:ser>
          <c:idx val="2"/>
          <c:order val="2"/>
          <c:tx>
            <c:strRef>
              <c:f>Sheet1!$A$109</c:f>
              <c:strCache>
                <c:ptCount val="1"/>
                <c:pt idx="0">
                  <c:v>40 - 49</c:v>
                </c:pt>
              </c:strCache>
            </c:strRef>
          </c:tx>
          <c:spPr>
            <a:solidFill>
              <a:schemeClr val="accent3"/>
            </a:solidFill>
            <a:ln w="25400">
              <a:noFill/>
            </a:ln>
            <a:effectLst/>
          </c:spPr>
          <c:cat>
            <c:numRef>
              <c:f>Sheet1!$B$106:$L$106</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Sheet1!$B$109:$L$109</c:f>
              <c:numCache>
                <c:formatCode>0%</c:formatCode>
                <c:ptCount val="11"/>
                <c:pt idx="0">
                  <c:v>0.29577464788732394</c:v>
                </c:pt>
                <c:pt idx="1">
                  <c:v>0.25878594249201275</c:v>
                </c:pt>
                <c:pt idx="2">
                  <c:v>0.23442622950819672</c:v>
                </c:pt>
                <c:pt idx="3">
                  <c:v>0.21848739495798319</c:v>
                </c:pt>
                <c:pt idx="4">
                  <c:v>0.19683655536028119</c:v>
                </c:pt>
                <c:pt idx="5">
                  <c:v>0.17710196779964221</c:v>
                </c:pt>
                <c:pt idx="6">
                  <c:v>0.16535433070866143</c:v>
                </c:pt>
                <c:pt idx="7">
                  <c:v>0.15506958250497019</c:v>
                </c:pt>
                <c:pt idx="8">
                  <c:v>0.13733075435203096</c:v>
                </c:pt>
                <c:pt idx="9">
                  <c:v>0.12966601178781925</c:v>
                </c:pt>
                <c:pt idx="10">
                  <c:v>0.11752988047808766</c:v>
                </c:pt>
              </c:numCache>
            </c:numRef>
          </c:val>
          <c:extLst>
            <c:ext xmlns:c16="http://schemas.microsoft.com/office/drawing/2014/chart" uri="{C3380CC4-5D6E-409C-BE32-E72D297353CC}">
              <c16:uniqueId val="{00000002-F2A5-4B0E-9801-81402D04847A}"/>
            </c:ext>
          </c:extLst>
        </c:ser>
        <c:ser>
          <c:idx val="3"/>
          <c:order val="3"/>
          <c:tx>
            <c:strRef>
              <c:f>Sheet1!$A$110</c:f>
              <c:strCache>
                <c:ptCount val="1"/>
                <c:pt idx="0">
                  <c:v>50 - 59</c:v>
                </c:pt>
              </c:strCache>
            </c:strRef>
          </c:tx>
          <c:spPr>
            <a:solidFill>
              <a:schemeClr val="accent4"/>
            </a:solidFill>
            <a:ln w="25400">
              <a:noFill/>
            </a:ln>
            <a:effectLst/>
          </c:spPr>
          <c:cat>
            <c:numRef>
              <c:f>Sheet1!$B$106:$L$106</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Sheet1!$B$110:$L$110</c:f>
              <c:numCache>
                <c:formatCode>0%</c:formatCode>
                <c:ptCount val="11"/>
                <c:pt idx="0">
                  <c:v>0.37089201877934275</c:v>
                </c:pt>
                <c:pt idx="1">
                  <c:v>0.38977635782747605</c:v>
                </c:pt>
                <c:pt idx="2">
                  <c:v>0.40491803278688526</c:v>
                </c:pt>
                <c:pt idx="3">
                  <c:v>0.40672268907563025</c:v>
                </c:pt>
                <c:pt idx="4">
                  <c:v>0.41827768014059752</c:v>
                </c:pt>
                <c:pt idx="5">
                  <c:v>0.40966010733452596</c:v>
                </c:pt>
                <c:pt idx="6">
                  <c:v>0.4153543307086614</c:v>
                </c:pt>
                <c:pt idx="7">
                  <c:v>0.40755467196819084</c:v>
                </c:pt>
                <c:pt idx="8">
                  <c:v>0.35783365570599612</c:v>
                </c:pt>
                <c:pt idx="9">
                  <c:v>0.33988212180746563</c:v>
                </c:pt>
                <c:pt idx="10">
                  <c:v>0.33266932270916333</c:v>
                </c:pt>
              </c:numCache>
            </c:numRef>
          </c:val>
          <c:extLst>
            <c:ext xmlns:c16="http://schemas.microsoft.com/office/drawing/2014/chart" uri="{C3380CC4-5D6E-409C-BE32-E72D297353CC}">
              <c16:uniqueId val="{00000003-F2A5-4B0E-9801-81402D04847A}"/>
            </c:ext>
          </c:extLst>
        </c:ser>
        <c:ser>
          <c:idx val="4"/>
          <c:order val="4"/>
          <c:tx>
            <c:strRef>
              <c:f>Sheet1!$A$111</c:f>
              <c:strCache>
                <c:ptCount val="1"/>
                <c:pt idx="0">
                  <c:v>60 - 69</c:v>
                </c:pt>
              </c:strCache>
            </c:strRef>
          </c:tx>
          <c:spPr>
            <a:solidFill>
              <a:schemeClr val="accent5"/>
            </a:solidFill>
            <a:ln w="25400">
              <a:noFill/>
            </a:ln>
            <a:effectLst/>
          </c:spPr>
          <c:cat>
            <c:numRef>
              <c:f>Sheet1!$B$106:$L$106</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Sheet1!$B$111:$L$111</c:f>
              <c:numCache>
                <c:formatCode>0%</c:formatCode>
                <c:ptCount val="11"/>
                <c:pt idx="0">
                  <c:v>0.18309859154929578</c:v>
                </c:pt>
                <c:pt idx="1">
                  <c:v>0.20447284345047922</c:v>
                </c:pt>
                <c:pt idx="2">
                  <c:v>0.22459016393442624</c:v>
                </c:pt>
                <c:pt idx="3">
                  <c:v>0.23361344537815126</c:v>
                </c:pt>
                <c:pt idx="4">
                  <c:v>0.23901581722319859</c:v>
                </c:pt>
                <c:pt idx="5">
                  <c:v>0.24865831842576028</c:v>
                </c:pt>
                <c:pt idx="6">
                  <c:v>0.25590551181102361</c:v>
                </c:pt>
                <c:pt idx="7">
                  <c:v>0.24453280318091453</c:v>
                </c:pt>
                <c:pt idx="8">
                  <c:v>0.27466150870406192</c:v>
                </c:pt>
                <c:pt idx="9">
                  <c:v>0.28880157170923382</c:v>
                </c:pt>
                <c:pt idx="10">
                  <c:v>0.29681274900398408</c:v>
                </c:pt>
              </c:numCache>
            </c:numRef>
          </c:val>
          <c:extLst>
            <c:ext xmlns:c16="http://schemas.microsoft.com/office/drawing/2014/chart" uri="{C3380CC4-5D6E-409C-BE32-E72D297353CC}">
              <c16:uniqueId val="{00000004-F2A5-4B0E-9801-81402D04847A}"/>
            </c:ext>
          </c:extLst>
        </c:ser>
        <c:ser>
          <c:idx val="5"/>
          <c:order val="5"/>
          <c:tx>
            <c:strRef>
              <c:f>Sheet1!$A$112</c:f>
              <c:strCache>
                <c:ptCount val="1"/>
                <c:pt idx="0">
                  <c:v>70 - 79</c:v>
                </c:pt>
              </c:strCache>
            </c:strRef>
          </c:tx>
          <c:spPr>
            <a:solidFill>
              <a:schemeClr val="accent6"/>
            </a:solidFill>
            <a:ln w="25400">
              <a:noFill/>
            </a:ln>
            <a:effectLst/>
          </c:spPr>
          <c:cat>
            <c:numRef>
              <c:f>Sheet1!$B$106:$L$106</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Sheet1!$B$112:$L$112</c:f>
              <c:numCache>
                <c:formatCode>0%</c:formatCode>
                <c:ptCount val="11"/>
                <c:pt idx="0">
                  <c:v>7.1987480438184662E-2</c:v>
                </c:pt>
                <c:pt idx="1">
                  <c:v>7.3482428115015971E-2</c:v>
                </c:pt>
                <c:pt idx="2">
                  <c:v>7.8688524590163941E-2</c:v>
                </c:pt>
                <c:pt idx="3">
                  <c:v>6.8907563025210089E-2</c:v>
                </c:pt>
                <c:pt idx="4">
                  <c:v>6.6783831282952552E-2</c:v>
                </c:pt>
                <c:pt idx="5">
                  <c:v>6.9767441860465115E-2</c:v>
                </c:pt>
                <c:pt idx="6">
                  <c:v>5.905511811023622E-2</c:v>
                </c:pt>
                <c:pt idx="7">
                  <c:v>6.7594433399602388E-2</c:v>
                </c:pt>
                <c:pt idx="8">
                  <c:v>6.7698259187620888E-2</c:v>
                </c:pt>
                <c:pt idx="9">
                  <c:v>7.072691552062868E-2</c:v>
                </c:pt>
                <c:pt idx="10">
                  <c:v>6.5737051792828682E-2</c:v>
                </c:pt>
              </c:numCache>
            </c:numRef>
          </c:val>
          <c:extLst>
            <c:ext xmlns:c16="http://schemas.microsoft.com/office/drawing/2014/chart" uri="{C3380CC4-5D6E-409C-BE32-E72D297353CC}">
              <c16:uniqueId val="{00000005-F2A5-4B0E-9801-81402D04847A}"/>
            </c:ext>
          </c:extLst>
        </c:ser>
        <c:ser>
          <c:idx val="6"/>
          <c:order val="6"/>
          <c:tx>
            <c:strRef>
              <c:f>Sheet1!$A$113</c:f>
              <c:strCache>
                <c:ptCount val="1"/>
                <c:pt idx="0">
                  <c:v>80 +</c:v>
                </c:pt>
              </c:strCache>
            </c:strRef>
          </c:tx>
          <c:spPr>
            <a:solidFill>
              <a:schemeClr val="accent1">
                <a:lumMod val="60000"/>
              </a:schemeClr>
            </a:solidFill>
            <a:ln w="25400">
              <a:noFill/>
            </a:ln>
            <a:effectLst/>
          </c:spPr>
          <c:cat>
            <c:numRef>
              <c:f>Sheet1!$B$106:$L$106</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Sheet1!$B$113:$L$113</c:f>
              <c:numCache>
                <c:formatCode>0%</c:formatCode>
                <c:ptCount val="11"/>
                <c:pt idx="0">
                  <c:v>7.8247261345852897E-3</c:v>
                </c:pt>
                <c:pt idx="1">
                  <c:v>1.2779552715654952E-2</c:v>
                </c:pt>
                <c:pt idx="2">
                  <c:v>9.8360655737704927E-3</c:v>
                </c:pt>
                <c:pt idx="3">
                  <c:v>1.5126050420168067E-2</c:v>
                </c:pt>
                <c:pt idx="4">
                  <c:v>1.4059753954305799E-2</c:v>
                </c:pt>
                <c:pt idx="5">
                  <c:v>1.6100178890876567E-2</c:v>
                </c:pt>
                <c:pt idx="6">
                  <c:v>1.7716535433070866E-2</c:v>
                </c:pt>
                <c:pt idx="7">
                  <c:v>2.186878727634195E-2</c:v>
                </c:pt>
                <c:pt idx="8">
                  <c:v>2.321083172147002E-2</c:v>
                </c:pt>
                <c:pt idx="9">
                  <c:v>2.9469548133595286E-2</c:v>
                </c:pt>
                <c:pt idx="10">
                  <c:v>3.1872509960159362E-2</c:v>
                </c:pt>
              </c:numCache>
            </c:numRef>
          </c:val>
          <c:extLst>
            <c:ext xmlns:c16="http://schemas.microsoft.com/office/drawing/2014/chart" uri="{C3380CC4-5D6E-409C-BE32-E72D297353CC}">
              <c16:uniqueId val="{00000006-F2A5-4B0E-9801-81402D04847A}"/>
            </c:ext>
          </c:extLst>
        </c:ser>
        <c:dLbls>
          <c:showLegendKey val="0"/>
          <c:showVal val="0"/>
          <c:showCatName val="0"/>
          <c:showSerName val="0"/>
          <c:showPercent val="0"/>
          <c:showBubbleSize val="0"/>
        </c:dLbls>
        <c:axId val="2108491967"/>
        <c:axId val="2106353519"/>
      </c:areaChart>
      <c:catAx>
        <c:axId val="210849196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106353519"/>
        <c:crosses val="autoZero"/>
        <c:auto val="1"/>
        <c:lblAlgn val="ctr"/>
        <c:lblOffset val="100"/>
        <c:noMultiLvlLbl val="0"/>
      </c:catAx>
      <c:valAx>
        <c:axId val="210635351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108491967"/>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SRD Sticker Sales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803937007874014"/>
          <c:y val="0.16708333333333336"/>
          <c:w val="0.85862729658792647"/>
          <c:h val="0.72088764946048411"/>
        </c:manualLayout>
      </c:layout>
      <c:lineChart>
        <c:grouping val="standard"/>
        <c:varyColors val="0"/>
        <c:ser>
          <c:idx val="1"/>
          <c:order val="0"/>
          <c:tx>
            <c:strRef>
              <c:f>Sheet1!$B$4</c:f>
              <c:strCache>
                <c:ptCount val="1"/>
                <c:pt idx="0">
                  <c:v>Sticker Sales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Sheet1!$A$5:$A$14</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Sheet1!$B$5:$B$14</c:f>
              <c:numCache>
                <c:formatCode>#,##0</c:formatCode>
                <c:ptCount val="10"/>
                <c:pt idx="0">
                  <c:v>36760</c:v>
                </c:pt>
                <c:pt idx="1">
                  <c:v>33880</c:v>
                </c:pt>
                <c:pt idx="2">
                  <c:v>34054</c:v>
                </c:pt>
                <c:pt idx="3">
                  <c:v>33380</c:v>
                </c:pt>
                <c:pt idx="4">
                  <c:v>33700</c:v>
                </c:pt>
                <c:pt idx="5">
                  <c:v>35190</c:v>
                </c:pt>
                <c:pt idx="6">
                  <c:v>38340</c:v>
                </c:pt>
                <c:pt idx="7">
                  <c:v>38860</c:v>
                </c:pt>
                <c:pt idx="8">
                  <c:v>37070</c:v>
                </c:pt>
                <c:pt idx="9">
                  <c:v>35450</c:v>
                </c:pt>
              </c:numCache>
            </c:numRef>
          </c:val>
          <c:smooth val="0"/>
          <c:extLst>
            <c:ext xmlns:c16="http://schemas.microsoft.com/office/drawing/2014/chart" uri="{C3380CC4-5D6E-409C-BE32-E72D297353CC}">
              <c16:uniqueId val="{00000000-61BA-4356-BD31-374786E4DBF6}"/>
            </c:ext>
          </c:extLst>
        </c:ser>
        <c:dLbls>
          <c:dLblPos val="t"/>
          <c:showLegendKey val="0"/>
          <c:showVal val="1"/>
          <c:showCatName val="0"/>
          <c:showSerName val="0"/>
          <c:showPercent val="0"/>
          <c:showBubbleSize val="0"/>
        </c:dLbls>
        <c:marker val="1"/>
        <c:smooth val="0"/>
        <c:axId val="1356302671"/>
        <c:axId val="1836505791"/>
      </c:lineChart>
      <c:catAx>
        <c:axId val="1356302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6505791"/>
        <c:crosses val="autoZero"/>
        <c:auto val="1"/>
        <c:lblAlgn val="ctr"/>
        <c:lblOffset val="100"/>
        <c:noMultiLvlLbl val="0"/>
      </c:catAx>
      <c:valAx>
        <c:axId val="18365057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63026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Total Fees Reported through Insurance ($m)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Reported Fees</c:v>
          </c:tx>
          <c:spPr>
            <a:ln w="28575" cap="rnd">
              <a:solidFill>
                <a:schemeClr val="accent1"/>
              </a:solidFill>
              <a:round/>
            </a:ln>
            <a:effectLst/>
          </c:spPr>
          <c:marker>
            <c:symbol val="none"/>
          </c:marker>
          <c:dLbls>
            <c:delete val="1"/>
          </c:dLbls>
          <c:cat>
            <c:numRef>
              <c:f>Sheet1!$B$49:$H$49</c:f>
              <c:numCache>
                <c:formatCode>General</c:formatCode>
                <c:ptCount val="7"/>
                <c:pt idx="0">
                  <c:v>2013</c:v>
                </c:pt>
                <c:pt idx="1">
                  <c:v>2014</c:v>
                </c:pt>
                <c:pt idx="2">
                  <c:v>2015</c:v>
                </c:pt>
                <c:pt idx="3">
                  <c:v>2016</c:v>
                </c:pt>
                <c:pt idx="4">
                  <c:v>2017</c:v>
                </c:pt>
                <c:pt idx="5">
                  <c:v>2018</c:v>
                </c:pt>
                <c:pt idx="6">
                  <c:v>2019</c:v>
                </c:pt>
              </c:numCache>
            </c:numRef>
          </c:cat>
          <c:val>
            <c:numRef>
              <c:f>Sheet1!$B$50:$H$50</c:f>
              <c:numCache>
                <c:formatCode>General</c:formatCode>
                <c:ptCount val="7"/>
                <c:pt idx="0">
                  <c:v>186.5</c:v>
                </c:pt>
                <c:pt idx="1">
                  <c:v>172.6</c:v>
                </c:pt>
                <c:pt idx="2">
                  <c:v>183.1</c:v>
                </c:pt>
                <c:pt idx="3">
                  <c:v>184.5</c:v>
                </c:pt>
                <c:pt idx="4">
                  <c:v>205.2</c:v>
                </c:pt>
                <c:pt idx="5">
                  <c:v>212.5</c:v>
                </c:pt>
                <c:pt idx="6">
                  <c:v>224.66</c:v>
                </c:pt>
              </c:numCache>
            </c:numRef>
          </c:val>
          <c:smooth val="0"/>
          <c:extLst>
            <c:ext xmlns:c16="http://schemas.microsoft.com/office/drawing/2014/chart" uri="{C3380CC4-5D6E-409C-BE32-E72D297353CC}">
              <c16:uniqueId val="{00000000-A696-45E3-B088-DD77E5755FF5}"/>
            </c:ext>
          </c:extLst>
        </c:ser>
        <c:ser>
          <c:idx val="1"/>
          <c:order val="1"/>
          <c:tx>
            <c:v>Reported Fees with Inflation Adjusted</c:v>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Sheet1!$B$49:$H$49</c:f>
              <c:numCache>
                <c:formatCode>General</c:formatCode>
                <c:ptCount val="7"/>
                <c:pt idx="0">
                  <c:v>2013</c:v>
                </c:pt>
                <c:pt idx="1">
                  <c:v>2014</c:v>
                </c:pt>
                <c:pt idx="2">
                  <c:v>2015</c:v>
                </c:pt>
                <c:pt idx="3">
                  <c:v>2016</c:v>
                </c:pt>
                <c:pt idx="4">
                  <c:v>2017</c:v>
                </c:pt>
                <c:pt idx="5">
                  <c:v>2018</c:v>
                </c:pt>
                <c:pt idx="6">
                  <c:v>2019</c:v>
                </c:pt>
              </c:numCache>
            </c:numRef>
          </c:cat>
          <c:val>
            <c:numRef>
              <c:f>Sheet1!$B$51:$H$51</c:f>
              <c:numCache>
                <c:formatCode>General</c:formatCode>
                <c:ptCount val="7"/>
                <c:pt idx="0">
                  <c:v>204.44</c:v>
                </c:pt>
                <c:pt idx="1">
                  <c:v>187.06</c:v>
                </c:pt>
                <c:pt idx="2">
                  <c:v>196.39</c:v>
                </c:pt>
                <c:pt idx="3">
                  <c:v>195.24</c:v>
                </c:pt>
                <c:pt idx="4">
                  <c:v>212.79</c:v>
                </c:pt>
                <c:pt idx="5">
                  <c:v>215.71</c:v>
                </c:pt>
                <c:pt idx="6">
                  <c:v>224.66</c:v>
                </c:pt>
              </c:numCache>
            </c:numRef>
          </c:val>
          <c:smooth val="0"/>
          <c:extLst>
            <c:ext xmlns:c16="http://schemas.microsoft.com/office/drawing/2014/chart" uri="{C3380CC4-5D6E-409C-BE32-E72D297353CC}">
              <c16:uniqueId val="{00000001-A696-45E3-B088-DD77E5755FF5}"/>
            </c:ext>
          </c:extLst>
        </c:ser>
        <c:dLbls>
          <c:dLblPos val="t"/>
          <c:showLegendKey val="0"/>
          <c:showVal val="1"/>
          <c:showCatName val="0"/>
          <c:showSerName val="0"/>
          <c:showPercent val="0"/>
          <c:showBubbleSize val="0"/>
        </c:dLbls>
        <c:smooth val="0"/>
        <c:axId val="2059055552"/>
        <c:axId val="2057835808"/>
      </c:lineChart>
      <c:catAx>
        <c:axId val="205905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57835808"/>
        <c:crosses val="autoZero"/>
        <c:auto val="1"/>
        <c:lblAlgn val="ctr"/>
        <c:lblOffset val="100"/>
        <c:noMultiLvlLbl val="0"/>
      </c:catAx>
      <c:valAx>
        <c:axId val="205783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905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Registered and Deposited Plans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Sheet1!$B$23</c:f>
              <c:strCache>
                <c:ptCount val="1"/>
                <c:pt idx="0">
                  <c:v>Condominium Plans</c:v>
                </c:pt>
              </c:strCache>
            </c:strRef>
          </c:tx>
          <c:spPr>
            <a:solidFill>
              <a:schemeClr val="accent6"/>
            </a:solidFill>
            <a:ln>
              <a:noFill/>
            </a:ln>
            <a:effectLst/>
          </c:spPr>
          <c:invertIfNegative val="0"/>
          <c:cat>
            <c:numRef>
              <c:f>Sheet1!$C$4:$I$4</c:f>
              <c:numCache>
                <c:formatCode>General</c:formatCode>
                <c:ptCount val="7"/>
                <c:pt idx="0">
                  <c:v>2013</c:v>
                </c:pt>
                <c:pt idx="1">
                  <c:v>2014</c:v>
                </c:pt>
                <c:pt idx="2">
                  <c:v>2015</c:v>
                </c:pt>
                <c:pt idx="3">
                  <c:v>2016</c:v>
                </c:pt>
                <c:pt idx="4">
                  <c:v>2017</c:v>
                </c:pt>
                <c:pt idx="5">
                  <c:v>2018</c:v>
                </c:pt>
                <c:pt idx="6">
                  <c:v>2019</c:v>
                </c:pt>
              </c:numCache>
            </c:numRef>
          </c:cat>
          <c:val>
            <c:numRef>
              <c:f>Sheet1!$C$23:$I$23</c:f>
              <c:numCache>
                <c:formatCode>General</c:formatCode>
                <c:ptCount val="7"/>
                <c:pt idx="0">
                  <c:v>287</c:v>
                </c:pt>
                <c:pt idx="1">
                  <c:v>273</c:v>
                </c:pt>
                <c:pt idx="2">
                  <c:v>318</c:v>
                </c:pt>
                <c:pt idx="3">
                  <c:v>300</c:v>
                </c:pt>
                <c:pt idx="4">
                  <c:v>341</c:v>
                </c:pt>
                <c:pt idx="5">
                  <c:v>315</c:v>
                </c:pt>
                <c:pt idx="6">
                  <c:v>308</c:v>
                </c:pt>
              </c:numCache>
            </c:numRef>
          </c:val>
          <c:extLst>
            <c:ext xmlns:c16="http://schemas.microsoft.com/office/drawing/2014/chart" uri="{C3380CC4-5D6E-409C-BE32-E72D297353CC}">
              <c16:uniqueId val="{00000000-A0DE-42DE-AA06-B3B373268C9F}"/>
            </c:ext>
          </c:extLst>
        </c:ser>
        <c:ser>
          <c:idx val="1"/>
          <c:order val="1"/>
          <c:tx>
            <c:strRef>
              <c:f>Sheet1!$B$24</c:f>
              <c:strCache>
                <c:ptCount val="1"/>
                <c:pt idx="0">
                  <c:v>Plans of Subdivision</c:v>
                </c:pt>
              </c:strCache>
            </c:strRef>
          </c:tx>
          <c:spPr>
            <a:solidFill>
              <a:schemeClr val="accent5"/>
            </a:solidFill>
            <a:ln>
              <a:noFill/>
            </a:ln>
            <a:effectLst/>
          </c:spPr>
          <c:invertIfNegative val="0"/>
          <c:cat>
            <c:numRef>
              <c:f>Sheet1!$C$4:$I$4</c:f>
              <c:numCache>
                <c:formatCode>General</c:formatCode>
                <c:ptCount val="7"/>
                <c:pt idx="0">
                  <c:v>2013</c:v>
                </c:pt>
                <c:pt idx="1">
                  <c:v>2014</c:v>
                </c:pt>
                <c:pt idx="2">
                  <c:v>2015</c:v>
                </c:pt>
                <c:pt idx="3">
                  <c:v>2016</c:v>
                </c:pt>
                <c:pt idx="4">
                  <c:v>2017</c:v>
                </c:pt>
                <c:pt idx="5">
                  <c:v>2018</c:v>
                </c:pt>
                <c:pt idx="6">
                  <c:v>2019</c:v>
                </c:pt>
              </c:numCache>
            </c:numRef>
          </c:cat>
          <c:val>
            <c:numRef>
              <c:f>Sheet1!$C$24:$I$24</c:f>
              <c:numCache>
                <c:formatCode>General</c:formatCode>
                <c:ptCount val="7"/>
                <c:pt idx="0">
                  <c:v>371</c:v>
                </c:pt>
                <c:pt idx="1">
                  <c:v>341</c:v>
                </c:pt>
                <c:pt idx="2">
                  <c:v>325</c:v>
                </c:pt>
                <c:pt idx="3">
                  <c:v>404</c:v>
                </c:pt>
                <c:pt idx="4">
                  <c:v>367</c:v>
                </c:pt>
                <c:pt idx="5">
                  <c:v>392</c:v>
                </c:pt>
                <c:pt idx="6">
                  <c:v>323</c:v>
                </c:pt>
              </c:numCache>
            </c:numRef>
          </c:val>
          <c:extLst>
            <c:ext xmlns:c16="http://schemas.microsoft.com/office/drawing/2014/chart" uri="{C3380CC4-5D6E-409C-BE32-E72D297353CC}">
              <c16:uniqueId val="{00000001-A0DE-42DE-AA06-B3B373268C9F}"/>
            </c:ext>
          </c:extLst>
        </c:ser>
        <c:ser>
          <c:idx val="2"/>
          <c:order val="2"/>
          <c:tx>
            <c:strRef>
              <c:f>Sheet1!$B$25</c:f>
              <c:strCache>
                <c:ptCount val="1"/>
                <c:pt idx="0">
                  <c:v>Expropriation Plans</c:v>
                </c:pt>
              </c:strCache>
            </c:strRef>
          </c:tx>
          <c:spPr>
            <a:solidFill>
              <a:schemeClr val="accent4"/>
            </a:solidFill>
            <a:ln>
              <a:noFill/>
            </a:ln>
            <a:effectLst/>
          </c:spPr>
          <c:invertIfNegative val="0"/>
          <c:cat>
            <c:numRef>
              <c:f>Sheet1!$C$4:$I$4</c:f>
              <c:numCache>
                <c:formatCode>General</c:formatCode>
                <c:ptCount val="7"/>
                <c:pt idx="0">
                  <c:v>2013</c:v>
                </c:pt>
                <c:pt idx="1">
                  <c:v>2014</c:v>
                </c:pt>
                <c:pt idx="2">
                  <c:v>2015</c:v>
                </c:pt>
                <c:pt idx="3">
                  <c:v>2016</c:v>
                </c:pt>
                <c:pt idx="4">
                  <c:v>2017</c:v>
                </c:pt>
                <c:pt idx="5">
                  <c:v>2018</c:v>
                </c:pt>
                <c:pt idx="6">
                  <c:v>2019</c:v>
                </c:pt>
              </c:numCache>
            </c:numRef>
          </c:cat>
          <c:val>
            <c:numRef>
              <c:f>Sheet1!$C$25:$I$25</c:f>
              <c:numCache>
                <c:formatCode>General</c:formatCode>
                <c:ptCount val="7"/>
                <c:pt idx="0">
                  <c:v>638</c:v>
                </c:pt>
                <c:pt idx="1">
                  <c:v>499</c:v>
                </c:pt>
                <c:pt idx="2">
                  <c:v>427</c:v>
                </c:pt>
                <c:pt idx="3">
                  <c:v>272</c:v>
                </c:pt>
                <c:pt idx="4">
                  <c:v>280</c:v>
                </c:pt>
                <c:pt idx="5">
                  <c:v>482</c:v>
                </c:pt>
                <c:pt idx="6">
                  <c:v>347</c:v>
                </c:pt>
              </c:numCache>
            </c:numRef>
          </c:val>
          <c:extLst>
            <c:ext xmlns:c16="http://schemas.microsoft.com/office/drawing/2014/chart" uri="{C3380CC4-5D6E-409C-BE32-E72D297353CC}">
              <c16:uniqueId val="{00000002-A0DE-42DE-AA06-B3B373268C9F}"/>
            </c:ext>
          </c:extLst>
        </c:ser>
        <c:ser>
          <c:idx val="3"/>
          <c:order val="3"/>
          <c:tx>
            <c:strRef>
              <c:f>Sheet1!$B$26</c:f>
              <c:strCache>
                <c:ptCount val="1"/>
                <c:pt idx="0">
                  <c:v>Plans-General</c:v>
                </c:pt>
              </c:strCache>
            </c:strRef>
          </c:tx>
          <c:spPr>
            <a:solidFill>
              <a:schemeClr val="accent6">
                <a:lumMod val="60000"/>
              </a:schemeClr>
            </a:solidFill>
            <a:ln>
              <a:noFill/>
            </a:ln>
            <a:effectLst/>
          </c:spPr>
          <c:invertIfNegative val="0"/>
          <c:cat>
            <c:numRef>
              <c:f>Sheet1!$C$4:$I$4</c:f>
              <c:numCache>
                <c:formatCode>General</c:formatCode>
                <c:ptCount val="7"/>
                <c:pt idx="0">
                  <c:v>2013</c:v>
                </c:pt>
                <c:pt idx="1">
                  <c:v>2014</c:v>
                </c:pt>
                <c:pt idx="2">
                  <c:v>2015</c:v>
                </c:pt>
                <c:pt idx="3">
                  <c:v>2016</c:v>
                </c:pt>
                <c:pt idx="4">
                  <c:v>2017</c:v>
                </c:pt>
                <c:pt idx="5">
                  <c:v>2018</c:v>
                </c:pt>
                <c:pt idx="6">
                  <c:v>2019</c:v>
                </c:pt>
              </c:numCache>
            </c:numRef>
          </c:cat>
          <c:val>
            <c:numRef>
              <c:f>Sheet1!$C$26:$I$26</c:f>
              <c:numCache>
                <c:formatCode>General</c:formatCode>
                <c:ptCount val="7"/>
                <c:pt idx="0">
                  <c:v>6447</c:v>
                </c:pt>
                <c:pt idx="1">
                  <c:v>754</c:v>
                </c:pt>
                <c:pt idx="2">
                  <c:v>40</c:v>
                </c:pt>
                <c:pt idx="3">
                  <c:v>74</c:v>
                </c:pt>
                <c:pt idx="4">
                  <c:v>75</c:v>
                </c:pt>
                <c:pt idx="5">
                  <c:v>78</c:v>
                </c:pt>
                <c:pt idx="6">
                  <c:v>94</c:v>
                </c:pt>
              </c:numCache>
            </c:numRef>
          </c:val>
          <c:extLst>
            <c:ext xmlns:c16="http://schemas.microsoft.com/office/drawing/2014/chart" uri="{C3380CC4-5D6E-409C-BE32-E72D297353CC}">
              <c16:uniqueId val="{00000003-A0DE-42DE-AA06-B3B373268C9F}"/>
            </c:ext>
          </c:extLst>
        </c:ser>
        <c:ser>
          <c:idx val="4"/>
          <c:order val="4"/>
          <c:tx>
            <c:strRef>
              <c:f>Sheet1!$B$27</c:f>
              <c:strCache>
                <c:ptCount val="1"/>
                <c:pt idx="0">
                  <c:v>Reference Plans</c:v>
                </c:pt>
              </c:strCache>
            </c:strRef>
          </c:tx>
          <c:spPr>
            <a:solidFill>
              <a:schemeClr val="accent5">
                <a:lumMod val="60000"/>
              </a:schemeClr>
            </a:solidFill>
            <a:ln>
              <a:noFill/>
            </a:ln>
            <a:effectLst/>
          </c:spPr>
          <c:invertIfNegative val="0"/>
          <c:cat>
            <c:numRef>
              <c:f>Sheet1!$C$4:$I$4</c:f>
              <c:numCache>
                <c:formatCode>General</c:formatCode>
                <c:ptCount val="7"/>
                <c:pt idx="0">
                  <c:v>2013</c:v>
                </c:pt>
                <c:pt idx="1">
                  <c:v>2014</c:v>
                </c:pt>
                <c:pt idx="2">
                  <c:v>2015</c:v>
                </c:pt>
                <c:pt idx="3">
                  <c:v>2016</c:v>
                </c:pt>
                <c:pt idx="4">
                  <c:v>2017</c:v>
                </c:pt>
                <c:pt idx="5">
                  <c:v>2018</c:v>
                </c:pt>
                <c:pt idx="6">
                  <c:v>2019</c:v>
                </c:pt>
              </c:numCache>
            </c:numRef>
          </c:cat>
          <c:val>
            <c:numRef>
              <c:f>Sheet1!$C$27:$I$27</c:f>
              <c:numCache>
                <c:formatCode>General</c:formatCode>
                <c:ptCount val="7"/>
                <c:pt idx="0">
                  <c:v>12075</c:v>
                </c:pt>
                <c:pt idx="1">
                  <c:v>11324</c:v>
                </c:pt>
                <c:pt idx="2">
                  <c:v>10998</c:v>
                </c:pt>
                <c:pt idx="3">
                  <c:v>11076</c:v>
                </c:pt>
                <c:pt idx="4">
                  <c:v>11209</c:v>
                </c:pt>
                <c:pt idx="5">
                  <c:v>11581</c:v>
                </c:pt>
                <c:pt idx="6">
                  <c:v>11054</c:v>
                </c:pt>
              </c:numCache>
            </c:numRef>
          </c:val>
          <c:extLst>
            <c:ext xmlns:c16="http://schemas.microsoft.com/office/drawing/2014/chart" uri="{C3380CC4-5D6E-409C-BE32-E72D297353CC}">
              <c16:uniqueId val="{00000004-A0DE-42DE-AA06-B3B373268C9F}"/>
            </c:ext>
          </c:extLst>
        </c:ser>
        <c:dLbls>
          <c:showLegendKey val="0"/>
          <c:showVal val="0"/>
          <c:showCatName val="0"/>
          <c:showSerName val="0"/>
          <c:showPercent val="0"/>
          <c:showBubbleSize val="0"/>
        </c:dLbls>
        <c:gapWidth val="150"/>
        <c:overlap val="100"/>
        <c:axId val="979626832"/>
        <c:axId val="979617264"/>
      </c:barChart>
      <c:catAx>
        <c:axId val="97962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79617264"/>
        <c:crosses val="autoZero"/>
        <c:auto val="1"/>
        <c:lblAlgn val="ctr"/>
        <c:lblOffset val="100"/>
        <c:noMultiLvlLbl val="0"/>
      </c:catAx>
      <c:valAx>
        <c:axId val="97961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7962683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Salary</a:t>
            </a:r>
            <a:r>
              <a:rPr lang="en-CA" baseline="0"/>
              <a:t> Surveys - Median in 2018$s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numRef>
              <c:f>Sheet1!$B$57:$R$57</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Sheet1!$B$60:$R$60</c:f>
              <c:numCache>
                <c:formatCode>General</c:formatCode>
                <c:ptCount val="17"/>
                <c:pt idx="0">
                  <c:v>75923</c:v>
                </c:pt>
                <c:pt idx="1">
                  <c:v>79532.5</c:v>
                </c:pt>
                <c:pt idx="2">
                  <c:v>83142</c:v>
                </c:pt>
                <c:pt idx="3">
                  <c:v>84237</c:v>
                </c:pt>
                <c:pt idx="4">
                  <c:v>85332</c:v>
                </c:pt>
                <c:pt idx="5">
                  <c:v>86427</c:v>
                </c:pt>
                <c:pt idx="6">
                  <c:v>96706</c:v>
                </c:pt>
                <c:pt idx="7">
                  <c:v>106985</c:v>
                </c:pt>
                <c:pt idx="8">
                  <c:v>117264</c:v>
                </c:pt>
                <c:pt idx="9">
                  <c:v>121138.2</c:v>
                </c:pt>
                <c:pt idx="10">
                  <c:v>125012.4</c:v>
                </c:pt>
                <c:pt idx="11">
                  <c:v>128886.6</c:v>
                </c:pt>
                <c:pt idx="12">
                  <c:v>132760.79999999999</c:v>
                </c:pt>
                <c:pt idx="13">
                  <c:v>136635</c:v>
                </c:pt>
                <c:pt idx="14">
                  <c:v>133756.66666666666</c:v>
                </c:pt>
                <c:pt idx="15">
                  <c:v>130878.33333333333</c:v>
                </c:pt>
                <c:pt idx="16">
                  <c:v>128000</c:v>
                </c:pt>
              </c:numCache>
            </c:numRef>
          </c:val>
          <c:smooth val="0"/>
          <c:extLst>
            <c:ext xmlns:c16="http://schemas.microsoft.com/office/drawing/2014/chart" uri="{C3380CC4-5D6E-409C-BE32-E72D297353CC}">
              <c16:uniqueId val="{00000000-234C-423B-BA5B-3E889F6D0122}"/>
            </c:ext>
          </c:extLst>
        </c:ser>
        <c:dLbls>
          <c:showLegendKey val="0"/>
          <c:showVal val="0"/>
          <c:showCatName val="0"/>
          <c:showSerName val="0"/>
          <c:showPercent val="0"/>
          <c:showBubbleSize val="0"/>
        </c:dLbls>
        <c:smooth val="0"/>
        <c:axId val="443825216"/>
        <c:axId val="445816592"/>
      </c:lineChart>
      <c:catAx>
        <c:axId val="44382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5816592"/>
        <c:crosses val="autoZero"/>
        <c:auto val="1"/>
        <c:lblAlgn val="ctr"/>
        <c:lblOffset val="100"/>
        <c:noMultiLvlLbl val="0"/>
      </c:catAx>
      <c:valAx>
        <c:axId val="44581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3825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Funds Balances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Sheet1!$A$25</c:f>
              <c:strCache>
                <c:ptCount val="1"/>
                <c:pt idx="0">
                  <c:v>General Operating Fund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Sheet1!$B$3:$J$3</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Sheet1!$B$25:$J$25</c:f>
              <c:numCache>
                <c:formatCode>"$"#,##0</c:formatCode>
                <c:ptCount val="9"/>
                <c:pt idx="0">
                  <c:v>412373</c:v>
                </c:pt>
                <c:pt idx="1">
                  <c:v>373599</c:v>
                </c:pt>
                <c:pt idx="2">
                  <c:v>318500</c:v>
                </c:pt>
                <c:pt idx="3">
                  <c:v>286587</c:v>
                </c:pt>
                <c:pt idx="4">
                  <c:v>189523</c:v>
                </c:pt>
                <c:pt idx="5">
                  <c:v>277655</c:v>
                </c:pt>
                <c:pt idx="6">
                  <c:v>451296</c:v>
                </c:pt>
                <c:pt idx="7">
                  <c:v>467010</c:v>
                </c:pt>
                <c:pt idx="8">
                  <c:v>473150</c:v>
                </c:pt>
              </c:numCache>
            </c:numRef>
          </c:val>
          <c:smooth val="0"/>
          <c:extLst>
            <c:ext xmlns:c16="http://schemas.microsoft.com/office/drawing/2014/chart" uri="{C3380CC4-5D6E-409C-BE32-E72D297353CC}">
              <c16:uniqueId val="{00000000-B19E-4C9B-A33E-0A4A43FFF671}"/>
            </c:ext>
          </c:extLst>
        </c:ser>
        <c:ser>
          <c:idx val="1"/>
          <c:order val="1"/>
          <c:tx>
            <c:strRef>
              <c:f>Sheet1!$A$26</c:f>
              <c:strCache>
                <c:ptCount val="1"/>
                <c:pt idx="0">
                  <c:v>Liability Insurance Fund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Sheet1!$B$3:$J$3</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Sheet1!$B$26:$J$26</c:f>
              <c:numCache>
                <c:formatCode>"$"#,##0</c:formatCode>
                <c:ptCount val="9"/>
                <c:pt idx="0">
                  <c:v>776723</c:v>
                </c:pt>
                <c:pt idx="1">
                  <c:v>857248</c:v>
                </c:pt>
                <c:pt idx="2">
                  <c:v>885077</c:v>
                </c:pt>
                <c:pt idx="3">
                  <c:v>997682</c:v>
                </c:pt>
                <c:pt idx="4">
                  <c:v>981126</c:v>
                </c:pt>
                <c:pt idx="5">
                  <c:v>1118466</c:v>
                </c:pt>
                <c:pt idx="6">
                  <c:v>1198644</c:v>
                </c:pt>
                <c:pt idx="7">
                  <c:v>1214452</c:v>
                </c:pt>
                <c:pt idx="8">
                  <c:v>1440985</c:v>
                </c:pt>
              </c:numCache>
            </c:numRef>
          </c:val>
          <c:smooth val="0"/>
          <c:extLst>
            <c:ext xmlns:c16="http://schemas.microsoft.com/office/drawing/2014/chart" uri="{C3380CC4-5D6E-409C-BE32-E72D297353CC}">
              <c16:uniqueId val="{00000001-B19E-4C9B-A33E-0A4A43FFF671}"/>
            </c:ext>
          </c:extLst>
        </c:ser>
        <c:ser>
          <c:idx val="2"/>
          <c:order val="2"/>
          <c:tx>
            <c:strRef>
              <c:f>Sheet1!$A$27</c:f>
              <c:strCache>
                <c:ptCount val="1"/>
                <c:pt idx="0">
                  <c:v>Claims Reserve Fund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Sheet1!$B$3:$J$3</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Sheet1!$B$27:$J$27</c:f>
              <c:numCache>
                <c:formatCode>"$"#,##0</c:formatCode>
                <c:ptCount val="9"/>
                <c:pt idx="0">
                  <c:v>1574647</c:v>
                </c:pt>
                <c:pt idx="1">
                  <c:v>1799450</c:v>
                </c:pt>
                <c:pt idx="2">
                  <c:v>1956749</c:v>
                </c:pt>
                <c:pt idx="3">
                  <c:v>1804791</c:v>
                </c:pt>
                <c:pt idx="4">
                  <c:v>1820259</c:v>
                </c:pt>
                <c:pt idx="5">
                  <c:v>1717765</c:v>
                </c:pt>
                <c:pt idx="6">
                  <c:v>1842683</c:v>
                </c:pt>
                <c:pt idx="7">
                  <c:v>2381739</c:v>
                </c:pt>
                <c:pt idx="8">
                  <c:v>2906739</c:v>
                </c:pt>
              </c:numCache>
            </c:numRef>
          </c:val>
          <c:smooth val="0"/>
          <c:extLst>
            <c:ext xmlns:c16="http://schemas.microsoft.com/office/drawing/2014/chart" uri="{C3380CC4-5D6E-409C-BE32-E72D297353CC}">
              <c16:uniqueId val="{00000002-B19E-4C9B-A33E-0A4A43FFF671}"/>
            </c:ext>
          </c:extLst>
        </c:ser>
        <c:ser>
          <c:idx val="3"/>
          <c:order val="3"/>
          <c:tx>
            <c:strRef>
              <c:f>Sheet1!$A$28</c:f>
              <c:strCache>
                <c:ptCount val="1"/>
                <c:pt idx="0">
                  <c:v>Compensation Fund</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Sheet1!$B$3:$J$3</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Sheet1!$B$28:$J$28</c:f>
              <c:numCache>
                <c:formatCode>"$"#,##0</c:formatCode>
                <c:ptCount val="9"/>
                <c:pt idx="0">
                  <c:v>150000</c:v>
                </c:pt>
                <c:pt idx="1">
                  <c:v>150000</c:v>
                </c:pt>
                <c:pt idx="2">
                  <c:v>150000</c:v>
                </c:pt>
                <c:pt idx="3">
                  <c:v>150000</c:v>
                </c:pt>
                <c:pt idx="4">
                  <c:v>150000</c:v>
                </c:pt>
                <c:pt idx="5">
                  <c:v>150000</c:v>
                </c:pt>
                <c:pt idx="6">
                  <c:v>150000</c:v>
                </c:pt>
                <c:pt idx="7">
                  <c:v>150000</c:v>
                </c:pt>
                <c:pt idx="8">
                  <c:v>150000</c:v>
                </c:pt>
              </c:numCache>
            </c:numRef>
          </c:val>
          <c:smooth val="0"/>
          <c:extLst>
            <c:ext xmlns:c16="http://schemas.microsoft.com/office/drawing/2014/chart" uri="{C3380CC4-5D6E-409C-BE32-E72D297353CC}">
              <c16:uniqueId val="{00000003-B19E-4C9B-A33E-0A4A43FFF671}"/>
            </c:ext>
          </c:extLst>
        </c:ser>
        <c:dLbls>
          <c:showLegendKey val="0"/>
          <c:showVal val="0"/>
          <c:showCatName val="0"/>
          <c:showSerName val="0"/>
          <c:showPercent val="0"/>
          <c:showBubbleSize val="0"/>
        </c:dLbls>
        <c:marker val="1"/>
        <c:smooth val="0"/>
        <c:axId val="511444528"/>
        <c:axId val="671079808"/>
      </c:lineChart>
      <c:catAx>
        <c:axId val="51144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1079808"/>
        <c:crosses val="autoZero"/>
        <c:auto val="1"/>
        <c:lblAlgn val="ctr"/>
        <c:lblOffset val="100"/>
        <c:noMultiLvlLbl val="0"/>
      </c:catAx>
      <c:valAx>
        <c:axId val="6710798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14445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Revenue/Expenses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'High level Finances'!$A$12</c:f>
              <c:strCache>
                <c:ptCount val="1"/>
                <c:pt idx="0">
                  <c:v>Corrected Revenue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'High level Finances'!$B$3:$J$3</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'High level Finances'!$B$12:$J$12</c:f>
              <c:numCache>
                <c:formatCode>"$"#,##0</c:formatCode>
                <c:ptCount val="9"/>
                <c:pt idx="0">
                  <c:v>1844683</c:v>
                </c:pt>
                <c:pt idx="1">
                  <c:v>2091706</c:v>
                </c:pt>
                <c:pt idx="2">
                  <c:v>2203554</c:v>
                </c:pt>
                <c:pt idx="3">
                  <c:v>2119075</c:v>
                </c:pt>
                <c:pt idx="4">
                  <c:v>2213758</c:v>
                </c:pt>
                <c:pt idx="5">
                  <c:v>2462891</c:v>
                </c:pt>
                <c:pt idx="6">
                  <c:v>2730068</c:v>
                </c:pt>
                <c:pt idx="7">
                  <c:v>2530115</c:v>
                </c:pt>
                <c:pt idx="8">
                  <c:v>2557230</c:v>
                </c:pt>
              </c:numCache>
            </c:numRef>
          </c:val>
          <c:smooth val="0"/>
          <c:extLst>
            <c:ext xmlns:c16="http://schemas.microsoft.com/office/drawing/2014/chart" uri="{C3380CC4-5D6E-409C-BE32-E72D297353CC}">
              <c16:uniqueId val="{00000000-2938-4CEF-A34F-9F51B3440809}"/>
            </c:ext>
          </c:extLst>
        </c:ser>
        <c:ser>
          <c:idx val="1"/>
          <c:order val="1"/>
          <c:tx>
            <c:strRef>
              <c:f>'High level Finances'!$A$13</c:f>
              <c:strCache>
                <c:ptCount val="1"/>
                <c:pt idx="0">
                  <c:v>Revenue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'High level Finances'!$B$3:$J$3</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'High level Finances'!$B$13:$J$13</c:f>
              <c:numCache>
                <c:formatCode>"$"#,##0</c:formatCode>
                <c:ptCount val="9"/>
                <c:pt idx="0">
                  <c:v>1612410</c:v>
                </c:pt>
                <c:pt idx="1">
                  <c:v>1863548</c:v>
                </c:pt>
                <c:pt idx="2">
                  <c:v>1982553</c:v>
                </c:pt>
                <c:pt idx="3">
                  <c:v>1936022</c:v>
                </c:pt>
                <c:pt idx="4">
                  <c:v>2046835</c:v>
                </c:pt>
                <c:pt idx="5">
                  <c:v>2306030</c:v>
                </c:pt>
                <c:pt idx="6">
                  <c:v>2596163</c:v>
                </c:pt>
                <c:pt idx="7">
                  <c:v>2461583</c:v>
                </c:pt>
                <c:pt idx="8">
                  <c:v>2534765</c:v>
                </c:pt>
              </c:numCache>
            </c:numRef>
          </c:val>
          <c:smooth val="0"/>
          <c:extLst>
            <c:ext xmlns:c16="http://schemas.microsoft.com/office/drawing/2014/chart" uri="{C3380CC4-5D6E-409C-BE32-E72D297353CC}">
              <c16:uniqueId val="{00000001-2938-4CEF-A34F-9F51B3440809}"/>
            </c:ext>
          </c:extLst>
        </c:ser>
        <c:ser>
          <c:idx val="2"/>
          <c:order val="2"/>
          <c:tx>
            <c:strRef>
              <c:f>'High level Finances'!$A$14</c:f>
              <c:strCache>
                <c:ptCount val="1"/>
                <c:pt idx="0">
                  <c:v>Expenses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'High level Finances'!$B$3:$J$3</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'High level Finances'!$B$14:$J$14</c:f>
              <c:numCache>
                <c:formatCode>"$"#,##0</c:formatCode>
                <c:ptCount val="9"/>
                <c:pt idx="0">
                  <c:v>-1786555</c:v>
                </c:pt>
                <c:pt idx="1">
                  <c:v>-1906893</c:v>
                </c:pt>
                <c:pt idx="2">
                  <c:v>-2041967</c:v>
                </c:pt>
                <c:pt idx="3">
                  <c:v>-1976721</c:v>
                </c:pt>
                <c:pt idx="4">
                  <c:v>-2141648</c:v>
                </c:pt>
                <c:pt idx="5">
                  <c:v>-2231968</c:v>
                </c:pt>
                <c:pt idx="6">
                  <c:v>-2431945</c:v>
                </c:pt>
                <c:pt idx="7">
                  <c:v>-2446889</c:v>
                </c:pt>
                <c:pt idx="8">
                  <c:v>-2543504</c:v>
                </c:pt>
              </c:numCache>
            </c:numRef>
          </c:val>
          <c:smooth val="0"/>
          <c:extLst>
            <c:ext xmlns:c16="http://schemas.microsoft.com/office/drawing/2014/chart" uri="{C3380CC4-5D6E-409C-BE32-E72D297353CC}">
              <c16:uniqueId val="{00000002-2938-4CEF-A34F-9F51B3440809}"/>
            </c:ext>
          </c:extLst>
        </c:ser>
        <c:ser>
          <c:idx val="3"/>
          <c:order val="3"/>
          <c:tx>
            <c:strRef>
              <c:f>'High level Finances'!$A$16</c:f>
              <c:strCache>
                <c:ptCount val="1"/>
                <c:pt idx="0">
                  <c:v>Net Position</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'High level Finances'!$B$3:$J$3</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'High level Finances'!$B$16:$K$16</c:f>
              <c:numCache>
                <c:formatCode>"$"#,##0</c:formatCode>
                <c:ptCount val="10"/>
                <c:pt idx="0">
                  <c:v>-174145</c:v>
                </c:pt>
                <c:pt idx="1">
                  <c:v>-43345</c:v>
                </c:pt>
                <c:pt idx="2">
                  <c:v>-59414</c:v>
                </c:pt>
                <c:pt idx="3">
                  <c:v>-40699</c:v>
                </c:pt>
                <c:pt idx="4">
                  <c:v>-94813</c:v>
                </c:pt>
                <c:pt idx="5">
                  <c:v>74062</c:v>
                </c:pt>
                <c:pt idx="6">
                  <c:v>164218</c:v>
                </c:pt>
                <c:pt idx="7">
                  <c:v>14694</c:v>
                </c:pt>
                <c:pt idx="8">
                  <c:v>-8739</c:v>
                </c:pt>
              </c:numCache>
            </c:numRef>
          </c:val>
          <c:smooth val="0"/>
          <c:extLst>
            <c:ext xmlns:c16="http://schemas.microsoft.com/office/drawing/2014/chart" uri="{C3380CC4-5D6E-409C-BE32-E72D297353CC}">
              <c16:uniqueId val="{00000003-2938-4CEF-A34F-9F51B3440809}"/>
            </c:ext>
          </c:extLst>
        </c:ser>
        <c:dLbls>
          <c:showLegendKey val="0"/>
          <c:showVal val="0"/>
          <c:showCatName val="0"/>
          <c:showSerName val="0"/>
          <c:showPercent val="0"/>
          <c:showBubbleSize val="0"/>
        </c:dLbls>
        <c:marker val="1"/>
        <c:smooth val="0"/>
        <c:axId val="510290048"/>
        <c:axId val="671061088"/>
      </c:lineChart>
      <c:catAx>
        <c:axId val="51029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1061088"/>
        <c:crosses val="autoZero"/>
        <c:auto val="1"/>
        <c:lblAlgn val="ctr"/>
        <c:lblOffset val="100"/>
        <c:noMultiLvlLbl val="0"/>
      </c:catAx>
      <c:valAx>
        <c:axId val="67106108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02900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Discipline Costs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'Dsicipline Costs'!$A$3</c:f>
              <c:strCache>
                <c:ptCount val="1"/>
                <c:pt idx="0">
                  <c:v>Costs</c:v>
                </c:pt>
              </c:strCache>
            </c:strRef>
          </c:tx>
          <c:spPr>
            <a:ln w="28575" cap="rnd">
              <a:solidFill>
                <a:schemeClr val="accent1"/>
              </a:solidFill>
              <a:round/>
            </a:ln>
            <a:effectLst/>
          </c:spPr>
          <c:marker>
            <c:symbol val="none"/>
          </c:marker>
          <c:cat>
            <c:numRef>
              <c:f>'Dsicipline Costs'!$B$2:$K$2</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'Dsicipline Costs'!$B$3:$K$3</c:f>
              <c:numCache>
                <c:formatCode>"$"#,##0</c:formatCode>
                <c:ptCount val="10"/>
                <c:pt idx="0">
                  <c:v>28143</c:v>
                </c:pt>
                <c:pt idx="1">
                  <c:v>25492</c:v>
                </c:pt>
                <c:pt idx="2">
                  <c:v>70916</c:v>
                </c:pt>
                <c:pt idx="3">
                  <c:v>105550</c:v>
                </c:pt>
                <c:pt idx="4">
                  <c:v>28781</c:v>
                </c:pt>
                <c:pt idx="5">
                  <c:v>150749</c:v>
                </c:pt>
                <c:pt idx="6">
                  <c:v>235097</c:v>
                </c:pt>
                <c:pt idx="7">
                  <c:v>217198</c:v>
                </c:pt>
                <c:pt idx="8">
                  <c:v>293195</c:v>
                </c:pt>
                <c:pt idx="9">
                  <c:v>199155</c:v>
                </c:pt>
              </c:numCache>
            </c:numRef>
          </c:val>
          <c:smooth val="0"/>
          <c:extLst>
            <c:ext xmlns:c16="http://schemas.microsoft.com/office/drawing/2014/chart" uri="{C3380CC4-5D6E-409C-BE32-E72D297353CC}">
              <c16:uniqueId val="{00000000-EECF-4632-BA0A-F22B7C64A6CA}"/>
            </c:ext>
          </c:extLst>
        </c:ser>
        <c:ser>
          <c:idx val="1"/>
          <c:order val="1"/>
          <c:tx>
            <c:strRef>
              <c:f>'Dsicipline Costs'!$A$4</c:f>
              <c:strCache>
                <c:ptCount val="1"/>
                <c:pt idx="0">
                  <c:v>Recoveries</c:v>
                </c:pt>
              </c:strCache>
            </c:strRef>
          </c:tx>
          <c:spPr>
            <a:ln w="28575" cap="rnd">
              <a:solidFill>
                <a:schemeClr val="accent2"/>
              </a:solidFill>
              <a:round/>
            </a:ln>
            <a:effectLst/>
          </c:spPr>
          <c:marker>
            <c:symbol val="none"/>
          </c:marker>
          <c:cat>
            <c:numRef>
              <c:f>'Dsicipline Costs'!$B$2:$K$2</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'Dsicipline Costs'!$B$4:$K$4</c:f>
              <c:numCache>
                <c:formatCode>"$"#,##0</c:formatCode>
                <c:ptCount val="10"/>
                <c:pt idx="0">
                  <c:v>15777</c:v>
                </c:pt>
                <c:pt idx="1">
                  <c:v>10982</c:v>
                </c:pt>
                <c:pt idx="2">
                  <c:v>23109</c:v>
                </c:pt>
                <c:pt idx="3">
                  <c:v>13170</c:v>
                </c:pt>
                <c:pt idx="4">
                  <c:v>0</c:v>
                </c:pt>
                <c:pt idx="5">
                  <c:v>0</c:v>
                </c:pt>
                <c:pt idx="6">
                  <c:v>7570</c:v>
                </c:pt>
                <c:pt idx="7">
                  <c:v>35145</c:v>
                </c:pt>
                <c:pt idx="8">
                  <c:v>10000</c:v>
                </c:pt>
                <c:pt idx="9">
                  <c:v>18226</c:v>
                </c:pt>
              </c:numCache>
            </c:numRef>
          </c:val>
          <c:smooth val="0"/>
          <c:extLst>
            <c:ext xmlns:c16="http://schemas.microsoft.com/office/drawing/2014/chart" uri="{C3380CC4-5D6E-409C-BE32-E72D297353CC}">
              <c16:uniqueId val="{00000001-EECF-4632-BA0A-F22B7C64A6CA}"/>
            </c:ext>
          </c:extLst>
        </c:ser>
        <c:dLbls>
          <c:showLegendKey val="0"/>
          <c:showVal val="0"/>
          <c:showCatName val="0"/>
          <c:showSerName val="0"/>
          <c:showPercent val="0"/>
          <c:showBubbleSize val="0"/>
        </c:dLbls>
        <c:smooth val="0"/>
        <c:axId val="492845135"/>
        <c:axId val="490904991"/>
      </c:lineChart>
      <c:catAx>
        <c:axId val="4928451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0904991"/>
        <c:crosses val="autoZero"/>
        <c:auto val="1"/>
        <c:lblAlgn val="ctr"/>
        <c:lblOffset val="100"/>
        <c:noMultiLvlLbl val="0"/>
      </c:catAx>
      <c:valAx>
        <c:axId val="490904991"/>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284513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Average Hours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Sheet1!$A$3</c:f>
              <c:strCache>
                <c:ptCount val="1"/>
                <c:pt idx="0">
                  <c:v>Average Formal Hours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Sheet1!$B$2:$C$2</c:f>
              <c:numCache>
                <c:formatCode>General</c:formatCode>
                <c:ptCount val="2"/>
                <c:pt idx="0">
                  <c:v>2018</c:v>
                </c:pt>
                <c:pt idx="1">
                  <c:v>2019</c:v>
                </c:pt>
              </c:numCache>
            </c:numRef>
          </c:cat>
          <c:val>
            <c:numRef>
              <c:f>Sheet1!$B$3:$C$3</c:f>
              <c:numCache>
                <c:formatCode>General</c:formatCode>
                <c:ptCount val="2"/>
                <c:pt idx="0">
                  <c:v>17</c:v>
                </c:pt>
                <c:pt idx="1">
                  <c:v>16</c:v>
                </c:pt>
              </c:numCache>
            </c:numRef>
          </c:val>
          <c:extLst>
            <c:ext xmlns:c16="http://schemas.microsoft.com/office/drawing/2014/chart" uri="{C3380CC4-5D6E-409C-BE32-E72D297353CC}">
              <c16:uniqueId val="{00000000-2746-46C8-9522-4AFD54E7029E}"/>
            </c:ext>
          </c:extLst>
        </c:ser>
        <c:ser>
          <c:idx val="1"/>
          <c:order val="1"/>
          <c:tx>
            <c:strRef>
              <c:f>Sheet1!$A$4</c:f>
              <c:strCache>
                <c:ptCount val="1"/>
                <c:pt idx="0">
                  <c:v>Average Professional Hours</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Sheet1!$B$2:$C$2</c:f>
              <c:numCache>
                <c:formatCode>General</c:formatCode>
                <c:ptCount val="2"/>
                <c:pt idx="0">
                  <c:v>2018</c:v>
                </c:pt>
                <c:pt idx="1">
                  <c:v>2019</c:v>
                </c:pt>
              </c:numCache>
            </c:numRef>
          </c:cat>
          <c:val>
            <c:numRef>
              <c:f>Sheet1!$B$4:$C$4</c:f>
              <c:numCache>
                <c:formatCode>General</c:formatCode>
                <c:ptCount val="2"/>
                <c:pt idx="0">
                  <c:v>32</c:v>
                </c:pt>
                <c:pt idx="1">
                  <c:v>29</c:v>
                </c:pt>
              </c:numCache>
            </c:numRef>
          </c:val>
          <c:extLst>
            <c:ext xmlns:c16="http://schemas.microsoft.com/office/drawing/2014/chart" uri="{C3380CC4-5D6E-409C-BE32-E72D297353CC}">
              <c16:uniqueId val="{00000001-2746-46C8-9522-4AFD54E7029E}"/>
            </c:ext>
          </c:extLst>
        </c:ser>
        <c:dLbls>
          <c:dLblPos val="ctr"/>
          <c:showLegendKey val="0"/>
          <c:showVal val="1"/>
          <c:showCatName val="0"/>
          <c:showSerName val="0"/>
          <c:showPercent val="0"/>
          <c:showBubbleSize val="0"/>
        </c:dLbls>
        <c:gapWidth val="150"/>
        <c:overlap val="100"/>
        <c:axId val="863070272"/>
        <c:axId val="856537680"/>
      </c:barChart>
      <c:catAx>
        <c:axId val="86307027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en-US"/>
          </a:p>
        </c:txPr>
        <c:crossAx val="856537680"/>
        <c:crosses val="autoZero"/>
        <c:auto val="1"/>
        <c:lblAlgn val="ctr"/>
        <c:lblOffset val="100"/>
        <c:noMultiLvlLbl val="0"/>
      </c:catAx>
      <c:valAx>
        <c:axId val="85653768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863070272"/>
        <c:crosses val="autoZero"/>
        <c:crossBetween val="between"/>
      </c:valAx>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userShapes r:id="rId5"/>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AOLS Training</a:t>
            </a:r>
            <a:r>
              <a:rPr lang="en-CA" baseline="0"/>
              <a:t> Hours</a:t>
            </a:r>
            <a:endParaRPr lang="en-CA"/>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Sheet1!$A$28</c:f>
              <c:strCache>
                <c:ptCount val="1"/>
                <c:pt idx="0">
                  <c:v>Formal Hours</c:v>
                </c:pt>
              </c:strCache>
            </c:strRef>
          </c:tx>
          <c:spPr>
            <a:solidFill>
              <a:schemeClr val="accent1"/>
            </a:solidFill>
            <a:ln>
              <a:noFill/>
            </a:ln>
            <a:effectLst/>
          </c:spPr>
          <c:invertIfNegative val="0"/>
          <c:cat>
            <c:numRef>
              <c:f>Sheet1!$B$27:$I$27</c:f>
              <c:numCache>
                <c:formatCode>General</c:formatCode>
                <c:ptCount val="8"/>
                <c:pt idx="0">
                  <c:v>2012</c:v>
                </c:pt>
                <c:pt idx="1">
                  <c:v>2013</c:v>
                </c:pt>
                <c:pt idx="2">
                  <c:v>2014</c:v>
                </c:pt>
                <c:pt idx="3">
                  <c:v>2015</c:v>
                </c:pt>
                <c:pt idx="4">
                  <c:v>2016</c:v>
                </c:pt>
                <c:pt idx="5">
                  <c:v>2017</c:v>
                </c:pt>
                <c:pt idx="6">
                  <c:v>2018</c:v>
                </c:pt>
                <c:pt idx="7">
                  <c:v>2019</c:v>
                </c:pt>
              </c:numCache>
            </c:numRef>
          </c:cat>
          <c:val>
            <c:numRef>
              <c:f>Sheet1!$B$28:$I$28</c:f>
              <c:numCache>
                <c:formatCode>General</c:formatCode>
                <c:ptCount val="8"/>
                <c:pt idx="0">
                  <c:v>14</c:v>
                </c:pt>
                <c:pt idx="1">
                  <c:v>26.5</c:v>
                </c:pt>
                <c:pt idx="2">
                  <c:v>11</c:v>
                </c:pt>
                <c:pt idx="3">
                  <c:v>27.25</c:v>
                </c:pt>
                <c:pt idx="4">
                  <c:v>28.75</c:v>
                </c:pt>
                <c:pt idx="5">
                  <c:v>23</c:v>
                </c:pt>
                <c:pt idx="6">
                  <c:v>11.5</c:v>
                </c:pt>
                <c:pt idx="7">
                  <c:v>12</c:v>
                </c:pt>
              </c:numCache>
            </c:numRef>
          </c:val>
          <c:extLst>
            <c:ext xmlns:c16="http://schemas.microsoft.com/office/drawing/2014/chart" uri="{C3380CC4-5D6E-409C-BE32-E72D297353CC}">
              <c16:uniqueId val="{00000000-175B-49E9-81CE-40A96585D651}"/>
            </c:ext>
          </c:extLst>
        </c:ser>
        <c:ser>
          <c:idx val="1"/>
          <c:order val="1"/>
          <c:tx>
            <c:strRef>
              <c:f>Sheet1!$A$29</c:f>
              <c:strCache>
                <c:ptCount val="1"/>
                <c:pt idx="0">
                  <c:v>Professional Hours</c:v>
                </c:pt>
              </c:strCache>
            </c:strRef>
          </c:tx>
          <c:spPr>
            <a:solidFill>
              <a:schemeClr val="accent2"/>
            </a:solidFill>
            <a:ln>
              <a:noFill/>
            </a:ln>
            <a:effectLst/>
          </c:spPr>
          <c:invertIfNegative val="0"/>
          <c:cat>
            <c:numRef>
              <c:f>Sheet1!$B$27:$I$27</c:f>
              <c:numCache>
                <c:formatCode>General</c:formatCode>
                <c:ptCount val="8"/>
                <c:pt idx="0">
                  <c:v>2012</c:v>
                </c:pt>
                <c:pt idx="1">
                  <c:v>2013</c:v>
                </c:pt>
                <c:pt idx="2">
                  <c:v>2014</c:v>
                </c:pt>
                <c:pt idx="3">
                  <c:v>2015</c:v>
                </c:pt>
                <c:pt idx="4">
                  <c:v>2016</c:v>
                </c:pt>
                <c:pt idx="5">
                  <c:v>2017</c:v>
                </c:pt>
                <c:pt idx="6">
                  <c:v>2018</c:v>
                </c:pt>
                <c:pt idx="7">
                  <c:v>2019</c:v>
                </c:pt>
              </c:numCache>
            </c:numRef>
          </c:cat>
          <c:val>
            <c:numRef>
              <c:f>Sheet1!$B$29:$I$29</c:f>
              <c:numCache>
                <c:formatCode>General</c:formatCode>
                <c:ptCount val="8"/>
                <c:pt idx="1">
                  <c:v>8</c:v>
                </c:pt>
                <c:pt idx="2">
                  <c:v>9</c:v>
                </c:pt>
                <c:pt idx="3">
                  <c:v>14.25</c:v>
                </c:pt>
                <c:pt idx="4">
                  <c:v>13</c:v>
                </c:pt>
                <c:pt idx="5">
                  <c:v>12.5</c:v>
                </c:pt>
                <c:pt idx="6">
                  <c:v>14</c:v>
                </c:pt>
                <c:pt idx="7">
                  <c:v>14</c:v>
                </c:pt>
              </c:numCache>
            </c:numRef>
          </c:val>
          <c:extLst>
            <c:ext xmlns:c16="http://schemas.microsoft.com/office/drawing/2014/chart" uri="{C3380CC4-5D6E-409C-BE32-E72D297353CC}">
              <c16:uniqueId val="{00000001-175B-49E9-81CE-40A96585D651}"/>
            </c:ext>
          </c:extLst>
        </c:ser>
        <c:dLbls>
          <c:showLegendKey val="0"/>
          <c:showVal val="0"/>
          <c:showCatName val="0"/>
          <c:showSerName val="0"/>
          <c:showPercent val="0"/>
          <c:showBubbleSize val="0"/>
        </c:dLbls>
        <c:gapWidth val="150"/>
        <c:overlap val="100"/>
        <c:axId val="330462144"/>
        <c:axId val="860807760"/>
      </c:barChart>
      <c:catAx>
        <c:axId val="33046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0807760"/>
        <c:crosses val="autoZero"/>
        <c:auto val="1"/>
        <c:lblAlgn val="ctr"/>
        <c:lblOffset val="100"/>
        <c:noMultiLvlLbl val="0"/>
      </c:catAx>
      <c:valAx>
        <c:axId val="86080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046214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Formal</a:t>
            </a:r>
            <a:r>
              <a:rPr lang="en-CA" baseline="0"/>
              <a:t> Hours</a:t>
            </a:r>
            <a:endParaRPr lang="en-CA"/>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Sheet1!$A$5</c:f>
              <c:strCache>
                <c:ptCount val="1"/>
                <c:pt idx="0">
                  <c:v>Technical Courses</c:v>
                </c:pt>
              </c:strCache>
            </c:strRef>
          </c:tx>
          <c:spPr>
            <a:solidFill>
              <a:schemeClr val="accent1"/>
            </a:solidFill>
            <a:ln>
              <a:noFill/>
            </a:ln>
            <a:effectLst/>
          </c:spPr>
          <c:invertIfNegative val="0"/>
          <c:cat>
            <c:numRef>
              <c:f>Sheet1!$B$4:$I$4</c:f>
              <c:numCache>
                <c:formatCode>General</c:formatCode>
                <c:ptCount val="8"/>
                <c:pt idx="0">
                  <c:v>2012</c:v>
                </c:pt>
                <c:pt idx="1">
                  <c:v>2013</c:v>
                </c:pt>
                <c:pt idx="2">
                  <c:v>2014</c:v>
                </c:pt>
                <c:pt idx="3">
                  <c:v>2015</c:v>
                </c:pt>
                <c:pt idx="4">
                  <c:v>2016</c:v>
                </c:pt>
                <c:pt idx="5">
                  <c:v>2017</c:v>
                </c:pt>
                <c:pt idx="6">
                  <c:v>2018</c:v>
                </c:pt>
                <c:pt idx="7">
                  <c:v>2019</c:v>
                </c:pt>
              </c:numCache>
            </c:numRef>
          </c:cat>
          <c:val>
            <c:numRef>
              <c:f>Sheet1!$B$5:$I$5</c:f>
              <c:numCache>
                <c:formatCode>General</c:formatCode>
                <c:ptCount val="8"/>
                <c:pt idx="1">
                  <c:v>17</c:v>
                </c:pt>
                <c:pt idx="2">
                  <c:v>11</c:v>
                </c:pt>
                <c:pt idx="3">
                  <c:v>25.25</c:v>
                </c:pt>
                <c:pt idx="4">
                  <c:v>13.75</c:v>
                </c:pt>
                <c:pt idx="5">
                  <c:v>15</c:v>
                </c:pt>
                <c:pt idx="6">
                  <c:v>9.5</c:v>
                </c:pt>
                <c:pt idx="7">
                  <c:v>6.5</c:v>
                </c:pt>
              </c:numCache>
            </c:numRef>
          </c:val>
          <c:extLst>
            <c:ext xmlns:c16="http://schemas.microsoft.com/office/drawing/2014/chart" uri="{C3380CC4-5D6E-409C-BE32-E72D297353CC}">
              <c16:uniqueId val="{00000000-462E-43EC-8474-7BB807A28D99}"/>
            </c:ext>
          </c:extLst>
        </c:ser>
        <c:ser>
          <c:idx val="1"/>
          <c:order val="1"/>
          <c:tx>
            <c:strRef>
              <c:f>Sheet1!$A$6</c:f>
              <c:strCache>
                <c:ptCount val="1"/>
                <c:pt idx="0">
                  <c:v>Self-Improvement Courses</c:v>
                </c:pt>
              </c:strCache>
            </c:strRef>
          </c:tx>
          <c:spPr>
            <a:solidFill>
              <a:schemeClr val="accent2"/>
            </a:solidFill>
            <a:ln>
              <a:noFill/>
            </a:ln>
            <a:effectLst/>
          </c:spPr>
          <c:invertIfNegative val="0"/>
          <c:cat>
            <c:numRef>
              <c:f>Sheet1!$B$4:$I$4</c:f>
              <c:numCache>
                <c:formatCode>General</c:formatCode>
                <c:ptCount val="8"/>
                <c:pt idx="0">
                  <c:v>2012</c:v>
                </c:pt>
                <c:pt idx="1">
                  <c:v>2013</c:v>
                </c:pt>
                <c:pt idx="2">
                  <c:v>2014</c:v>
                </c:pt>
                <c:pt idx="3">
                  <c:v>2015</c:v>
                </c:pt>
                <c:pt idx="4">
                  <c:v>2016</c:v>
                </c:pt>
                <c:pt idx="5">
                  <c:v>2017</c:v>
                </c:pt>
                <c:pt idx="6">
                  <c:v>2018</c:v>
                </c:pt>
                <c:pt idx="7">
                  <c:v>2019</c:v>
                </c:pt>
              </c:numCache>
            </c:numRef>
          </c:cat>
          <c:val>
            <c:numRef>
              <c:f>Sheet1!$B$6:$I$6</c:f>
              <c:numCache>
                <c:formatCode>General</c:formatCode>
                <c:ptCount val="8"/>
                <c:pt idx="0">
                  <c:v>14</c:v>
                </c:pt>
                <c:pt idx="1">
                  <c:v>7</c:v>
                </c:pt>
                <c:pt idx="3">
                  <c:v>1</c:v>
                </c:pt>
                <c:pt idx="4">
                  <c:v>11.5</c:v>
                </c:pt>
                <c:pt idx="5">
                  <c:v>2</c:v>
                </c:pt>
                <c:pt idx="6">
                  <c:v>2</c:v>
                </c:pt>
                <c:pt idx="7">
                  <c:v>0</c:v>
                </c:pt>
              </c:numCache>
            </c:numRef>
          </c:val>
          <c:extLst>
            <c:ext xmlns:c16="http://schemas.microsoft.com/office/drawing/2014/chart" uri="{C3380CC4-5D6E-409C-BE32-E72D297353CC}">
              <c16:uniqueId val="{00000001-462E-43EC-8474-7BB807A28D99}"/>
            </c:ext>
          </c:extLst>
        </c:ser>
        <c:ser>
          <c:idx val="2"/>
          <c:order val="2"/>
          <c:tx>
            <c:strRef>
              <c:f>Sheet1!$A$7</c:f>
              <c:strCache>
                <c:ptCount val="1"/>
                <c:pt idx="0">
                  <c:v>Legal Courses</c:v>
                </c:pt>
              </c:strCache>
            </c:strRef>
          </c:tx>
          <c:spPr>
            <a:solidFill>
              <a:schemeClr val="accent3"/>
            </a:solidFill>
            <a:ln>
              <a:noFill/>
            </a:ln>
            <a:effectLst/>
          </c:spPr>
          <c:invertIfNegative val="0"/>
          <c:cat>
            <c:numRef>
              <c:f>Sheet1!$B$4:$I$4</c:f>
              <c:numCache>
                <c:formatCode>General</c:formatCode>
                <c:ptCount val="8"/>
                <c:pt idx="0">
                  <c:v>2012</c:v>
                </c:pt>
                <c:pt idx="1">
                  <c:v>2013</c:v>
                </c:pt>
                <c:pt idx="2">
                  <c:v>2014</c:v>
                </c:pt>
                <c:pt idx="3">
                  <c:v>2015</c:v>
                </c:pt>
                <c:pt idx="4">
                  <c:v>2016</c:v>
                </c:pt>
                <c:pt idx="5">
                  <c:v>2017</c:v>
                </c:pt>
                <c:pt idx="6">
                  <c:v>2018</c:v>
                </c:pt>
                <c:pt idx="7">
                  <c:v>2019</c:v>
                </c:pt>
              </c:numCache>
            </c:numRef>
          </c:cat>
          <c:val>
            <c:numRef>
              <c:f>Sheet1!$B$7:$I$7</c:f>
              <c:numCache>
                <c:formatCode>General</c:formatCode>
                <c:ptCount val="8"/>
                <c:pt idx="1">
                  <c:v>2.5</c:v>
                </c:pt>
                <c:pt idx="3">
                  <c:v>1</c:v>
                </c:pt>
                <c:pt idx="4">
                  <c:v>3.5</c:v>
                </c:pt>
                <c:pt idx="5">
                  <c:v>6</c:v>
                </c:pt>
                <c:pt idx="7">
                  <c:v>4</c:v>
                </c:pt>
              </c:numCache>
            </c:numRef>
          </c:val>
          <c:extLst>
            <c:ext xmlns:c16="http://schemas.microsoft.com/office/drawing/2014/chart" uri="{C3380CC4-5D6E-409C-BE32-E72D297353CC}">
              <c16:uniqueId val="{00000002-462E-43EC-8474-7BB807A28D99}"/>
            </c:ext>
          </c:extLst>
        </c:ser>
        <c:ser>
          <c:idx val="3"/>
          <c:order val="3"/>
          <c:tx>
            <c:strRef>
              <c:f>Sheet1!$A$8</c:f>
              <c:strCache>
                <c:ptCount val="1"/>
                <c:pt idx="0">
                  <c:v>Management (added in 2019)</c:v>
                </c:pt>
              </c:strCache>
            </c:strRef>
          </c:tx>
          <c:spPr>
            <a:solidFill>
              <a:schemeClr val="accent4"/>
            </a:solidFill>
            <a:ln>
              <a:noFill/>
            </a:ln>
            <a:effectLst/>
          </c:spPr>
          <c:invertIfNegative val="0"/>
          <c:cat>
            <c:numRef>
              <c:f>Sheet1!$B$4:$I$4</c:f>
              <c:numCache>
                <c:formatCode>General</c:formatCode>
                <c:ptCount val="8"/>
                <c:pt idx="0">
                  <c:v>2012</c:v>
                </c:pt>
                <c:pt idx="1">
                  <c:v>2013</c:v>
                </c:pt>
                <c:pt idx="2">
                  <c:v>2014</c:v>
                </c:pt>
                <c:pt idx="3">
                  <c:v>2015</c:v>
                </c:pt>
                <c:pt idx="4">
                  <c:v>2016</c:v>
                </c:pt>
                <c:pt idx="5">
                  <c:v>2017</c:v>
                </c:pt>
                <c:pt idx="6">
                  <c:v>2018</c:v>
                </c:pt>
                <c:pt idx="7">
                  <c:v>2019</c:v>
                </c:pt>
              </c:numCache>
            </c:numRef>
          </c:cat>
          <c:val>
            <c:numRef>
              <c:f>Sheet1!$B$8:$I$8</c:f>
              <c:numCache>
                <c:formatCode>General</c:formatCode>
                <c:ptCount val="8"/>
                <c:pt idx="7">
                  <c:v>1.5</c:v>
                </c:pt>
              </c:numCache>
            </c:numRef>
          </c:val>
          <c:extLst>
            <c:ext xmlns:c16="http://schemas.microsoft.com/office/drawing/2014/chart" uri="{C3380CC4-5D6E-409C-BE32-E72D297353CC}">
              <c16:uniqueId val="{00000003-462E-43EC-8474-7BB807A28D99}"/>
            </c:ext>
          </c:extLst>
        </c:ser>
        <c:dLbls>
          <c:showLegendKey val="0"/>
          <c:showVal val="0"/>
          <c:showCatName val="0"/>
          <c:showSerName val="0"/>
          <c:showPercent val="0"/>
          <c:showBubbleSize val="0"/>
        </c:dLbls>
        <c:gapWidth val="150"/>
        <c:overlap val="100"/>
        <c:axId val="329775120"/>
        <c:axId val="861270448"/>
      </c:barChart>
      <c:catAx>
        <c:axId val="32977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1270448"/>
        <c:crosses val="autoZero"/>
        <c:auto val="1"/>
        <c:lblAlgn val="ctr"/>
        <c:lblOffset val="100"/>
        <c:noMultiLvlLbl val="0"/>
      </c:catAx>
      <c:valAx>
        <c:axId val="86127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977512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[Insurance Claim Summary Statistics 20201019.xlsx]Analysis!PivotTable1</c:name>
    <c:fmtId val="15"/>
  </c:pivotSource>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a:t>NuMber of Claims</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dLbl>
          <c:idx val="0"/>
          <c:showLegendKey val="0"/>
          <c:showVal val="0"/>
          <c:showCatName val="0"/>
          <c:showSerName val="0"/>
          <c:showPercent val="0"/>
          <c:showBubbleSize val="0"/>
          <c:extLst>
            <c:ext xmlns:c15="http://schemas.microsoft.com/office/drawing/2012/chart" uri="{CE6537A1-D6FC-4f65-9D91-7224C49458BB}"/>
          </c:extLst>
        </c:dLbl>
      </c:pivotFmt>
      <c:pivotFmt>
        <c:idx val="2"/>
        <c:dLbl>
          <c:idx val="0"/>
          <c:showLegendKey val="0"/>
          <c:showVal val="0"/>
          <c:showCatName val="0"/>
          <c:showSerName val="0"/>
          <c:showPercent val="0"/>
          <c:showBubbleSize val="0"/>
          <c:extLst>
            <c:ext xmlns:c15="http://schemas.microsoft.com/office/drawing/2012/chart" uri="{CE6537A1-D6FC-4f65-9D91-7224C49458BB}"/>
          </c:extLst>
        </c:dLbl>
      </c:pivotFmt>
      <c:pivotFmt>
        <c:idx val="3"/>
        <c:dLbl>
          <c:idx val="0"/>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Analysis!$B$3</c:f>
              <c:strCache>
                <c:ptCount val="1"/>
                <c:pt idx="0">
                  <c:v>Total</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Analysis!$A$4:$A$8</c:f>
              <c:strCache>
                <c:ptCount val="4"/>
                <c:pt idx="0">
                  <c:v>2017</c:v>
                </c:pt>
                <c:pt idx="1">
                  <c:v>2018</c:v>
                </c:pt>
                <c:pt idx="2">
                  <c:v>2019</c:v>
                </c:pt>
                <c:pt idx="3">
                  <c:v>2020</c:v>
                </c:pt>
              </c:strCache>
            </c:strRef>
          </c:cat>
          <c:val>
            <c:numRef>
              <c:f>Analysis!$B$4:$B$8</c:f>
              <c:numCache>
                <c:formatCode>General</c:formatCode>
                <c:ptCount val="4"/>
                <c:pt idx="0">
                  <c:v>62</c:v>
                </c:pt>
                <c:pt idx="1">
                  <c:v>58</c:v>
                </c:pt>
                <c:pt idx="2">
                  <c:v>48</c:v>
                </c:pt>
                <c:pt idx="3">
                  <c:v>58</c:v>
                </c:pt>
              </c:numCache>
            </c:numRef>
          </c:val>
          <c:extLst>
            <c:ext xmlns:c16="http://schemas.microsoft.com/office/drawing/2014/chart" uri="{C3380CC4-5D6E-409C-BE32-E72D297353CC}">
              <c16:uniqueId val="{00000000-8E60-4229-A104-5CE40FE0CD02}"/>
            </c:ext>
          </c:extLst>
        </c:ser>
        <c:dLbls>
          <c:dLblPos val="outEnd"/>
          <c:showLegendKey val="0"/>
          <c:showVal val="1"/>
          <c:showCatName val="0"/>
          <c:showSerName val="0"/>
          <c:showPercent val="0"/>
          <c:showBubbleSize val="0"/>
        </c:dLbls>
        <c:gapWidth val="444"/>
        <c:overlap val="-90"/>
        <c:axId val="15865551"/>
        <c:axId val="72746335"/>
      </c:barChart>
      <c:catAx>
        <c:axId val="1586555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72746335"/>
        <c:crosses val="autoZero"/>
        <c:auto val="1"/>
        <c:lblAlgn val="ctr"/>
        <c:lblOffset val="100"/>
        <c:noMultiLvlLbl val="0"/>
      </c:catAx>
      <c:valAx>
        <c:axId val="72746335"/>
        <c:scaling>
          <c:orientation val="minMax"/>
        </c:scaling>
        <c:delete val="1"/>
        <c:axPos val="l"/>
        <c:numFmt formatCode="General" sourceLinked="1"/>
        <c:majorTickMark val="none"/>
        <c:minorTickMark val="none"/>
        <c:tickLblPos val="nextTo"/>
        <c:crossAx val="158655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[Insurance Claim Summary Statistics 20201019.xlsx]Analysis!PivotTable2</c:name>
    <c:fmtId val="14"/>
  </c:pivotSource>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CA"/>
              <a:t>Initial Estimate of Claims</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0.1033963936326141"/>
          <c:y val="0.34198855351414403"/>
          <c:w val="0.87495858472236421"/>
          <c:h val="0.53774387576552929"/>
        </c:manualLayout>
      </c:layout>
      <c:barChart>
        <c:barDir val="col"/>
        <c:grouping val="clustered"/>
        <c:varyColors val="0"/>
        <c:ser>
          <c:idx val="0"/>
          <c:order val="0"/>
          <c:tx>
            <c:strRef>
              <c:f>Analysis!$B$19</c:f>
              <c:strCache>
                <c:ptCount val="1"/>
                <c:pt idx="0">
                  <c:v>Total</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Analysis!$A$20:$A$24</c:f>
              <c:strCache>
                <c:ptCount val="4"/>
                <c:pt idx="0">
                  <c:v>2017</c:v>
                </c:pt>
                <c:pt idx="1">
                  <c:v>2018</c:v>
                </c:pt>
                <c:pt idx="2">
                  <c:v>2019</c:v>
                </c:pt>
                <c:pt idx="3">
                  <c:v>2020</c:v>
                </c:pt>
              </c:strCache>
            </c:strRef>
          </c:cat>
          <c:val>
            <c:numRef>
              <c:f>Analysis!$B$20:$B$24</c:f>
              <c:numCache>
                <c:formatCode>General</c:formatCode>
                <c:ptCount val="4"/>
                <c:pt idx="0">
                  <c:v>401891.5</c:v>
                </c:pt>
                <c:pt idx="1">
                  <c:v>891500</c:v>
                </c:pt>
                <c:pt idx="2">
                  <c:v>665050</c:v>
                </c:pt>
                <c:pt idx="3">
                  <c:v>867500</c:v>
                </c:pt>
              </c:numCache>
            </c:numRef>
          </c:val>
          <c:extLst>
            <c:ext xmlns:c16="http://schemas.microsoft.com/office/drawing/2014/chart" uri="{C3380CC4-5D6E-409C-BE32-E72D297353CC}">
              <c16:uniqueId val="{00000000-6FCA-4CC1-863B-06B382942842}"/>
            </c:ext>
          </c:extLst>
        </c:ser>
        <c:dLbls>
          <c:dLblPos val="outEnd"/>
          <c:showLegendKey val="0"/>
          <c:showVal val="1"/>
          <c:showCatName val="0"/>
          <c:showSerName val="0"/>
          <c:showPercent val="0"/>
          <c:showBubbleSize val="0"/>
        </c:dLbls>
        <c:gapWidth val="444"/>
        <c:overlap val="-90"/>
        <c:axId val="568528879"/>
        <c:axId val="72747999"/>
      </c:barChart>
      <c:catAx>
        <c:axId val="56852887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72747999"/>
        <c:crosses val="autoZero"/>
        <c:auto val="1"/>
        <c:lblAlgn val="ctr"/>
        <c:lblOffset val="100"/>
        <c:noMultiLvlLbl val="0"/>
      </c:catAx>
      <c:valAx>
        <c:axId val="72747999"/>
        <c:scaling>
          <c:orientation val="minMax"/>
        </c:scaling>
        <c:delete val="1"/>
        <c:axPos val="l"/>
        <c:numFmt formatCode="General" sourceLinked="1"/>
        <c:majorTickMark val="none"/>
        <c:minorTickMark val="none"/>
        <c:tickLblPos val="nextTo"/>
        <c:crossAx val="5685288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Claim Reporting</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F2DE-41C6-A8BA-562109FFECE2}"/>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F2DE-41C6-A8BA-562109FFECE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Analysis!$G$172:$G$173</c:f>
              <c:strCache>
                <c:ptCount val="2"/>
                <c:pt idx="0">
                  <c:v>Abundance of Caution</c:v>
                </c:pt>
                <c:pt idx="1">
                  <c:v>Claims with likelyhood of payout</c:v>
                </c:pt>
              </c:strCache>
            </c:strRef>
          </c:cat>
          <c:val>
            <c:numRef>
              <c:f>Analysis!$H$172:$H$173</c:f>
              <c:numCache>
                <c:formatCode>General</c:formatCode>
                <c:ptCount val="2"/>
                <c:pt idx="0">
                  <c:v>45</c:v>
                </c:pt>
                <c:pt idx="1">
                  <c:v>181</c:v>
                </c:pt>
              </c:numCache>
            </c:numRef>
          </c:val>
          <c:extLst>
            <c:ext xmlns:c16="http://schemas.microsoft.com/office/drawing/2014/chart" uri="{C3380CC4-5D6E-409C-BE32-E72D297353CC}">
              <c16:uniqueId val="{00000004-F2DE-41C6-A8BA-562109FFECE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High level breakdown of claims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D490-4368-A257-EBFE84765E5C}"/>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D490-4368-A257-EBFE84765E5C}"/>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D490-4368-A257-EBFE84765E5C}"/>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D490-4368-A257-EBFE84765E5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Analysis!$G$160:$G$163</c:f>
              <c:strCache>
                <c:ptCount val="4"/>
                <c:pt idx="0">
                  <c:v>Construction</c:v>
                </c:pt>
                <c:pt idx="1">
                  <c:v>Condominiums</c:v>
                </c:pt>
                <c:pt idx="2">
                  <c:v>Legal</c:v>
                </c:pt>
                <c:pt idx="3">
                  <c:v>Other</c:v>
                </c:pt>
              </c:strCache>
            </c:strRef>
          </c:cat>
          <c:val>
            <c:numRef>
              <c:f>Analysis!$H$160:$H$163</c:f>
              <c:numCache>
                <c:formatCode>General</c:formatCode>
                <c:ptCount val="4"/>
                <c:pt idx="0">
                  <c:v>108</c:v>
                </c:pt>
                <c:pt idx="1">
                  <c:v>9</c:v>
                </c:pt>
                <c:pt idx="2">
                  <c:v>50</c:v>
                </c:pt>
                <c:pt idx="3">
                  <c:v>6</c:v>
                </c:pt>
              </c:numCache>
            </c:numRef>
          </c:val>
          <c:extLst>
            <c:ext xmlns:c16="http://schemas.microsoft.com/office/drawing/2014/chart" uri="{C3380CC4-5D6E-409C-BE32-E72D297353CC}">
              <c16:uniqueId val="{00000008-D490-4368-A257-EBFE84765E5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Construction</a:t>
            </a:r>
            <a:r>
              <a:rPr lang="en-CA" baseline="0"/>
              <a:t> Breakdown</a:t>
            </a:r>
            <a:endParaRPr lang="en-CA"/>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D9D5-44DC-90D9-BFF65691EC9D}"/>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D9D5-44DC-90D9-BFF65691EC9D}"/>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D9D5-44DC-90D9-BFF65691EC9D}"/>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D9D5-44DC-90D9-BFF65691EC9D}"/>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Analysis!$G$165:$G$168</c:f>
              <c:strCache>
                <c:ptCount val="4"/>
                <c:pt idx="0">
                  <c:v>Layout -Hor. error</c:v>
                </c:pt>
                <c:pt idx="1">
                  <c:v>Layout -Ver. error</c:v>
                </c:pt>
                <c:pt idx="2">
                  <c:v>Data Collection -Hor. error</c:v>
                </c:pt>
                <c:pt idx="3">
                  <c:v>Data Collection -Ver. error</c:v>
                </c:pt>
              </c:strCache>
            </c:strRef>
          </c:cat>
          <c:val>
            <c:numRef>
              <c:f>Analysis!$H$165:$H$168</c:f>
              <c:numCache>
                <c:formatCode>General</c:formatCode>
                <c:ptCount val="4"/>
                <c:pt idx="0">
                  <c:v>47</c:v>
                </c:pt>
                <c:pt idx="1">
                  <c:v>33</c:v>
                </c:pt>
                <c:pt idx="2">
                  <c:v>10</c:v>
                </c:pt>
                <c:pt idx="3">
                  <c:v>18</c:v>
                </c:pt>
              </c:numCache>
            </c:numRef>
          </c:val>
          <c:extLst>
            <c:ext xmlns:c16="http://schemas.microsoft.com/office/drawing/2014/chart" uri="{C3380CC4-5D6E-409C-BE32-E72D297353CC}">
              <c16:uniqueId val="{00000008-D9D5-44DC-90D9-BFF65691EC9D}"/>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3378565179352586"/>
          <c:y val="0.28582057451151938"/>
          <c:w val="0.34954768153980753"/>
          <c:h val="0.4421318168562263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Construction</a:t>
            </a:r>
            <a:r>
              <a:rPr lang="en-CA" baseline="0"/>
              <a:t> Errors</a:t>
            </a:r>
            <a:endParaRPr lang="en-CA"/>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4BF-433E-865E-746D06681493}"/>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4BF-433E-865E-746D06681493}"/>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04BF-433E-865E-746D06681493}"/>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04BF-433E-865E-746D06681493}"/>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04BF-433E-865E-746D06681493}"/>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04BF-433E-865E-746D06681493}"/>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04BF-433E-865E-746D06681493}"/>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04BF-433E-865E-746D0668149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Analysis!$D$197:$D$204</c:f>
              <c:strCache>
                <c:ptCount val="8"/>
                <c:pt idx="0">
                  <c:v>Office Error Calc</c:v>
                </c:pt>
                <c:pt idx="1">
                  <c:v>Office Error Check</c:v>
                </c:pt>
                <c:pt idx="2">
                  <c:v>Office Error Search</c:v>
                </c:pt>
                <c:pt idx="3">
                  <c:v>Field Error</c:v>
                </c:pt>
                <c:pt idx="4">
                  <c:v>Communication</c:v>
                </c:pt>
                <c:pt idx="5">
                  <c:v>No observable error</c:v>
                </c:pt>
                <c:pt idx="6">
                  <c:v>Other</c:v>
                </c:pt>
                <c:pt idx="7">
                  <c:v>Unknown</c:v>
                </c:pt>
              </c:strCache>
            </c:strRef>
          </c:cat>
          <c:val>
            <c:numRef>
              <c:f>Analysis!$E$197:$E$204</c:f>
              <c:numCache>
                <c:formatCode>General</c:formatCode>
                <c:ptCount val="8"/>
                <c:pt idx="0">
                  <c:v>15</c:v>
                </c:pt>
                <c:pt idx="1">
                  <c:v>10</c:v>
                </c:pt>
                <c:pt idx="2">
                  <c:v>3</c:v>
                </c:pt>
                <c:pt idx="3">
                  <c:v>13</c:v>
                </c:pt>
                <c:pt idx="4">
                  <c:v>24</c:v>
                </c:pt>
                <c:pt idx="5">
                  <c:v>20</c:v>
                </c:pt>
                <c:pt idx="6">
                  <c:v>4</c:v>
                </c:pt>
                <c:pt idx="7">
                  <c:v>19</c:v>
                </c:pt>
              </c:numCache>
            </c:numRef>
          </c:val>
          <c:extLst>
            <c:ext xmlns:c16="http://schemas.microsoft.com/office/drawing/2014/chart" uri="{C3380CC4-5D6E-409C-BE32-E72D297353CC}">
              <c16:uniqueId val="{00000010-04BF-433E-865E-746D0668149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Construction Layout Horizontal</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EF4-461F-917B-FFBEFB5FA42F}"/>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EF4-461F-917B-FFBEFB5FA42F}"/>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7EF4-461F-917B-FFBEFB5FA42F}"/>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7EF4-461F-917B-FFBEFB5FA42F}"/>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7EF4-461F-917B-FFBEFB5FA42F}"/>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7EF4-461F-917B-FFBEFB5FA42F}"/>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7EF4-461F-917B-FFBEFB5FA42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Analysis!$A$168:$A$174</c:f>
              <c:strCache>
                <c:ptCount val="7"/>
                <c:pt idx="0">
                  <c:v>Communications</c:v>
                </c:pt>
                <c:pt idx="1">
                  <c:v>Field</c:v>
                </c:pt>
                <c:pt idx="2">
                  <c:v>No Observable Error</c:v>
                </c:pt>
                <c:pt idx="3">
                  <c:v>Office Error Check</c:v>
                </c:pt>
                <c:pt idx="4">
                  <c:v>Office Calculation</c:v>
                </c:pt>
                <c:pt idx="5">
                  <c:v>Office Searching</c:v>
                </c:pt>
                <c:pt idx="6">
                  <c:v>Unknown</c:v>
                </c:pt>
              </c:strCache>
            </c:strRef>
          </c:cat>
          <c:val>
            <c:numRef>
              <c:f>Analysis!$B$168:$B$174</c:f>
              <c:numCache>
                <c:formatCode>General</c:formatCode>
                <c:ptCount val="7"/>
                <c:pt idx="0">
                  <c:v>17</c:v>
                </c:pt>
                <c:pt idx="1">
                  <c:v>4</c:v>
                </c:pt>
                <c:pt idx="2">
                  <c:v>6</c:v>
                </c:pt>
                <c:pt idx="3">
                  <c:v>1</c:v>
                </c:pt>
                <c:pt idx="4">
                  <c:v>6</c:v>
                </c:pt>
                <c:pt idx="5">
                  <c:v>2</c:v>
                </c:pt>
                <c:pt idx="6">
                  <c:v>11</c:v>
                </c:pt>
              </c:numCache>
            </c:numRef>
          </c:val>
          <c:extLst>
            <c:ext xmlns:c16="http://schemas.microsoft.com/office/drawing/2014/chart" uri="{C3380CC4-5D6E-409C-BE32-E72D297353CC}">
              <c16:uniqueId val="{0000000E-7EF4-461F-917B-FFBEFB5FA42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Construction Layout Vertical</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67A-426B-AF75-F7D7D3043A4D}"/>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67A-426B-AF75-F7D7D3043A4D}"/>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67A-426B-AF75-F7D7D3043A4D}"/>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667A-426B-AF75-F7D7D3043A4D}"/>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667A-426B-AF75-F7D7D3043A4D}"/>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667A-426B-AF75-F7D7D3043A4D}"/>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667A-426B-AF75-F7D7D3043A4D}"/>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Analysis!$A$176:$A$182</c:f>
              <c:strCache>
                <c:ptCount val="7"/>
                <c:pt idx="0">
                  <c:v>Communications</c:v>
                </c:pt>
                <c:pt idx="1">
                  <c:v>Field</c:v>
                </c:pt>
                <c:pt idx="2">
                  <c:v>No Observable Error</c:v>
                </c:pt>
                <c:pt idx="3">
                  <c:v>Office Calculation</c:v>
                </c:pt>
                <c:pt idx="4">
                  <c:v>Office Checking</c:v>
                </c:pt>
                <c:pt idx="5">
                  <c:v>Office Searching</c:v>
                </c:pt>
                <c:pt idx="6">
                  <c:v>Unknown</c:v>
                </c:pt>
              </c:strCache>
            </c:strRef>
          </c:cat>
          <c:val>
            <c:numRef>
              <c:f>Analysis!$B$176:$B$182</c:f>
              <c:numCache>
                <c:formatCode>General</c:formatCode>
                <c:ptCount val="7"/>
                <c:pt idx="0">
                  <c:v>7</c:v>
                </c:pt>
                <c:pt idx="1">
                  <c:v>6</c:v>
                </c:pt>
                <c:pt idx="2">
                  <c:v>3</c:v>
                </c:pt>
                <c:pt idx="3">
                  <c:v>8</c:v>
                </c:pt>
                <c:pt idx="4">
                  <c:v>5</c:v>
                </c:pt>
                <c:pt idx="5">
                  <c:v>1</c:v>
                </c:pt>
                <c:pt idx="6">
                  <c:v>3</c:v>
                </c:pt>
              </c:numCache>
            </c:numRef>
          </c:val>
          <c:extLst>
            <c:ext xmlns:c16="http://schemas.microsoft.com/office/drawing/2014/chart" uri="{C3380CC4-5D6E-409C-BE32-E72D297353CC}">
              <c16:uniqueId val="{0000000E-667A-426B-AF75-F7D7D3043A4D}"/>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Construction Data Collection</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4956-4AD4-B369-C0B5FC9B382B}"/>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4956-4AD4-B369-C0B5FC9B382B}"/>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4956-4AD4-B369-C0B5FC9B382B}"/>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4956-4AD4-B369-C0B5FC9B382B}"/>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4956-4AD4-B369-C0B5FC9B382B}"/>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4956-4AD4-B369-C0B5FC9B382B}"/>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Analysis!$D$208:$D$213</c:f>
              <c:strCache>
                <c:ptCount val="6"/>
                <c:pt idx="0">
                  <c:v>Office Error Check</c:v>
                </c:pt>
                <c:pt idx="1">
                  <c:v>Field Error</c:v>
                </c:pt>
                <c:pt idx="3">
                  <c:v>No observable error</c:v>
                </c:pt>
                <c:pt idx="4">
                  <c:v>Other</c:v>
                </c:pt>
                <c:pt idx="5">
                  <c:v>Unknown</c:v>
                </c:pt>
              </c:strCache>
            </c:strRef>
          </c:cat>
          <c:val>
            <c:numRef>
              <c:f>Analysis!$E$208:$E$213</c:f>
              <c:numCache>
                <c:formatCode>General</c:formatCode>
                <c:ptCount val="6"/>
                <c:pt idx="0">
                  <c:v>4</c:v>
                </c:pt>
                <c:pt idx="1">
                  <c:v>3</c:v>
                </c:pt>
                <c:pt idx="3">
                  <c:v>11</c:v>
                </c:pt>
                <c:pt idx="4">
                  <c:v>3</c:v>
                </c:pt>
                <c:pt idx="5">
                  <c:v>5</c:v>
                </c:pt>
              </c:numCache>
            </c:numRef>
          </c:val>
          <c:extLst>
            <c:ext xmlns:c16="http://schemas.microsoft.com/office/drawing/2014/chart" uri="{C3380CC4-5D6E-409C-BE32-E72D297353CC}">
              <c16:uniqueId val="{0000000C-4956-4AD4-B369-C0B5FC9B382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Legal</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21A-4D1C-A16C-CE8C4CCBF181}"/>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21A-4D1C-A16C-CE8C4CCBF181}"/>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21A-4D1C-A16C-CE8C4CCBF181}"/>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21A-4D1C-A16C-CE8C4CCBF181}"/>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21A-4D1C-A16C-CE8C4CCBF181}"/>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821A-4D1C-A16C-CE8C4CCBF181}"/>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821A-4D1C-A16C-CE8C4CCBF181}"/>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821A-4D1C-A16C-CE8C4CCBF181}"/>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Analysis!$A$200:$A$207</c:f>
              <c:strCache>
                <c:ptCount val="8"/>
                <c:pt idx="0">
                  <c:v>Communications</c:v>
                </c:pt>
                <c:pt idx="1">
                  <c:v>Field</c:v>
                </c:pt>
                <c:pt idx="2">
                  <c:v>No Observable Error</c:v>
                </c:pt>
                <c:pt idx="3">
                  <c:v>Other</c:v>
                </c:pt>
                <c:pt idx="4">
                  <c:v>Office Calculation</c:v>
                </c:pt>
                <c:pt idx="5">
                  <c:v>Office Checking</c:v>
                </c:pt>
                <c:pt idx="6">
                  <c:v>Office Searching</c:v>
                </c:pt>
                <c:pt idx="7">
                  <c:v>Unknown</c:v>
                </c:pt>
              </c:strCache>
            </c:strRef>
          </c:cat>
          <c:val>
            <c:numRef>
              <c:f>Analysis!$B$200:$B$207</c:f>
              <c:numCache>
                <c:formatCode>General</c:formatCode>
                <c:ptCount val="8"/>
                <c:pt idx="0">
                  <c:v>4</c:v>
                </c:pt>
                <c:pt idx="1">
                  <c:v>4</c:v>
                </c:pt>
                <c:pt idx="2">
                  <c:v>9</c:v>
                </c:pt>
                <c:pt idx="3">
                  <c:v>3</c:v>
                </c:pt>
                <c:pt idx="4">
                  <c:v>2</c:v>
                </c:pt>
                <c:pt idx="5">
                  <c:v>7</c:v>
                </c:pt>
                <c:pt idx="6">
                  <c:v>13</c:v>
                </c:pt>
                <c:pt idx="7">
                  <c:v>8</c:v>
                </c:pt>
              </c:numCache>
            </c:numRef>
          </c:val>
          <c:extLst>
            <c:ext xmlns:c16="http://schemas.microsoft.com/office/drawing/2014/chart" uri="{C3380CC4-5D6E-409C-BE32-E72D297353CC}">
              <c16:uniqueId val="{00000010-821A-4D1C-A16C-CE8C4CCBF181}"/>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dirty="0"/>
              <a:t>Annual Volumes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Sheet1!$B$2:$C$2</c:f>
              <c:strCache>
                <c:ptCount val="2"/>
                <c:pt idx="0">
                  <c:v># OF SURVEYS=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Sheet1!$D$1:$H$1</c:f>
              <c:numCache>
                <c:formatCode>General</c:formatCode>
                <c:ptCount val="5"/>
                <c:pt idx="0">
                  <c:v>2014</c:v>
                </c:pt>
                <c:pt idx="1">
                  <c:v>2015</c:v>
                </c:pt>
                <c:pt idx="2">
                  <c:v>2016</c:v>
                </c:pt>
                <c:pt idx="3">
                  <c:v>2017</c:v>
                </c:pt>
                <c:pt idx="4">
                  <c:v>2018</c:v>
                </c:pt>
              </c:numCache>
            </c:numRef>
          </c:cat>
          <c:val>
            <c:numRef>
              <c:f>Sheet1!$D$2:$H$2</c:f>
              <c:numCache>
                <c:formatCode>General</c:formatCode>
                <c:ptCount val="5"/>
                <c:pt idx="0">
                  <c:v>123</c:v>
                </c:pt>
                <c:pt idx="1">
                  <c:v>192</c:v>
                </c:pt>
                <c:pt idx="2">
                  <c:v>277</c:v>
                </c:pt>
                <c:pt idx="3">
                  <c:v>193</c:v>
                </c:pt>
                <c:pt idx="4">
                  <c:v>202</c:v>
                </c:pt>
              </c:numCache>
            </c:numRef>
          </c:val>
          <c:extLst>
            <c:ext xmlns:c16="http://schemas.microsoft.com/office/drawing/2014/chart" uri="{C3380CC4-5D6E-409C-BE32-E72D297353CC}">
              <c16:uniqueId val="{00000000-8900-4C3F-A155-DA8E382EB2DD}"/>
            </c:ext>
          </c:extLst>
        </c:ser>
        <c:ser>
          <c:idx val="1"/>
          <c:order val="1"/>
          <c:tx>
            <c:strRef>
              <c:f>Sheet1!$B$3:$C$3</c:f>
              <c:strCache>
                <c:ptCount val="2"/>
                <c:pt idx="0">
                  <c:v># of Firms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Sheet1!$D$1:$H$1</c:f>
              <c:numCache>
                <c:formatCode>General</c:formatCode>
                <c:ptCount val="5"/>
                <c:pt idx="0">
                  <c:v>2014</c:v>
                </c:pt>
                <c:pt idx="1">
                  <c:v>2015</c:v>
                </c:pt>
                <c:pt idx="2">
                  <c:v>2016</c:v>
                </c:pt>
                <c:pt idx="3">
                  <c:v>2017</c:v>
                </c:pt>
                <c:pt idx="4">
                  <c:v>2018</c:v>
                </c:pt>
              </c:numCache>
            </c:numRef>
          </c:cat>
          <c:val>
            <c:numRef>
              <c:f>Sheet1!$D$3:$H$3</c:f>
              <c:numCache>
                <c:formatCode>General</c:formatCode>
                <c:ptCount val="5"/>
                <c:pt idx="0">
                  <c:v>26</c:v>
                </c:pt>
                <c:pt idx="1">
                  <c:v>44</c:v>
                </c:pt>
                <c:pt idx="2">
                  <c:v>61</c:v>
                </c:pt>
                <c:pt idx="3">
                  <c:v>45</c:v>
                </c:pt>
                <c:pt idx="4">
                  <c:v>45</c:v>
                </c:pt>
              </c:numCache>
            </c:numRef>
          </c:val>
          <c:extLst>
            <c:ext xmlns:c16="http://schemas.microsoft.com/office/drawing/2014/chart" uri="{C3380CC4-5D6E-409C-BE32-E72D297353CC}">
              <c16:uniqueId val="{00000001-8900-4C3F-A155-DA8E382EB2DD}"/>
            </c:ext>
          </c:extLst>
        </c:ser>
        <c:dLbls>
          <c:showLegendKey val="0"/>
          <c:showVal val="0"/>
          <c:showCatName val="0"/>
          <c:showSerName val="0"/>
          <c:showPercent val="0"/>
          <c:showBubbleSize val="0"/>
        </c:dLbls>
        <c:gapWidth val="219"/>
        <c:overlap val="-27"/>
        <c:axId val="661186159"/>
        <c:axId val="577064191"/>
      </c:barChart>
      <c:catAx>
        <c:axId val="661186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77064191"/>
        <c:crosses val="autoZero"/>
        <c:auto val="1"/>
        <c:lblAlgn val="ctr"/>
        <c:lblOffset val="100"/>
        <c:noMultiLvlLbl val="0"/>
      </c:catAx>
      <c:valAx>
        <c:axId val="5770641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611861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Average Score of</a:t>
            </a:r>
            <a:r>
              <a:rPr lang="en-US" baseline="0"/>
              <a:t> files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777537182852144"/>
          <c:y val="0.17634259259259263"/>
          <c:w val="0.88389129483814521"/>
          <c:h val="0.72088764946048411"/>
        </c:manualLayout>
      </c:layout>
      <c:lineChart>
        <c:grouping val="standard"/>
        <c:varyColors val="0"/>
        <c:ser>
          <c:idx val="0"/>
          <c:order val="0"/>
          <c:tx>
            <c:strRef>
              <c:f>Sheet1!$B$114:$C$114</c:f>
              <c:strCache>
                <c:ptCount val="2"/>
                <c:pt idx="0">
                  <c:v>Average Score</c:v>
                </c:pt>
              </c:strCache>
            </c:strRef>
          </c:tx>
          <c:spPr>
            <a:ln w="28575" cap="rnd">
              <a:solidFill>
                <a:schemeClr val="accent1"/>
              </a:solidFill>
              <a:round/>
            </a:ln>
            <a:effectLst/>
          </c:spPr>
          <c:marker>
            <c:symbol val="none"/>
          </c:marker>
          <c:cat>
            <c:numRef>
              <c:f>Sheet1!$D$113:$H$113</c:f>
              <c:numCache>
                <c:formatCode>General</c:formatCode>
                <c:ptCount val="5"/>
                <c:pt idx="0">
                  <c:v>2014</c:v>
                </c:pt>
                <c:pt idx="1">
                  <c:v>2015</c:v>
                </c:pt>
                <c:pt idx="2">
                  <c:v>2016</c:v>
                </c:pt>
                <c:pt idx="3">
                  <c:v>2017</c:v>
                </c:pt>
                <c:pt idx="4">
                  <c:v>2018</c:v>
                </c:pt>
              </c:numCache>
            </c:numRef>
          </c:cat>
          <c:val>
            <c:numRef>
              <c:f>Sheet1!$D$114:$H$114</c:f>
              <c:numCache>
                <c:formatCode>0.0</c:formatCode>
                <c:ptCount val="5"/>
                <c:pt idx="0">
                  <c:v>23.227642276422756</c:v>
                </c:pt>
                <c:pt idx="1">
                  <c:v>22.755208333333343</c:v>
                </c:pt>
                <c:pt idx="2">
                  <c:v>21.173285198555963</c:v>
                </c:pt>
                <c:pt idx="3">
                  <c:v>19.77720207253887</c:v>
                </c:pt>
                <c:pt idx="4">
                  <c:v>17.113861386138602</c:v>
                </c:pt>
              </c:numCache>
            </c:numRef>
          </c:val>
          <c:smooth val="0"/>
          <c:extLst>
            <c:ext xmlns:c16="http://schemas.microsoft.com/office/drawing/2014/chart" uri="{C3380CC4-5D6E-409C-BE32-E72D297353CC}">
              <c16:uniqueId val="{00000000-CC9C-4C91-840F-AFAF62A49BB8}"/>
            </c:ext>
          </c:extLst>
        </c:ser>
        <c:ser>
          <c:idx val="1"/>
          <c:order val="1"/>
          <c:tx>
            <c:strRef>
              <c:f>Sheet1!$B$115:$C$115</c:f>
              <c:strCache>
                <c:ptCount val="2"/>
                <c:pt idx="0">
                  <c:v>Research</c:v>
                </c:pt>
              </c:strCache>
            </c:strRef>
          </c:tx>
          <c:spPr>
            <a:ln w="28575" cap="rnd">
              <a:solidFill>
                <a:schemeClr val="accent2"/>
              </a:solidFill>
              <a:round/>
            </a:ln>
            <a:effectLst/>
          </c:spPr>
          <c:marker>
            <c:symbol val="none"/>
          </c:marker>
          <c:cat>
            <c:numRef>
              <c:f>Sheet1!$D$113:$H$113</c:f>
              <c:numCache>
                <c:formatCode>General</c:formatCode>
                <c:ptCount val="5"/>
                <c:pt idx="0">
                  <c:v>2014</c:v>
                </c:pt>
                <c:pt idx="1">
                  <c:v>2015</c:v>
                </c:pt>
                <c:pt idx="2">
                  <c:v>2016</c:v>
                </c:pt>
                <c:pt idx="3">
                  <c:v>2017</c:v>
                </c:pt>
                <c:pt idx="4">
                  <c:v>2018</c:v>
                </c:pt>
              </c:numCache>
            </c:numRef>
          </c:cat>
          <c:val>
            <c:numRef>
              <c:f>Sheet1!$D$115:$H$115</c:f>
              <c:numCache>
                <c:formatCode>0.0</c:formatCode>
                <c:ptCount val="5"/>
                <c:pt idx="0">
                  <c:v>2.6666666666666665</c:v>
                </c:pt>
                <c:pt idx="1">
                  <c:v>2.40625</c:v>
                </c:pt>
                <c:pt idx="2">
                  <c:v>2.5270758122743682</c:v>
                </c:pt>
                <c:pt idx="3">
                  <c:v>2.2849740932642488</c:v>
                </c:pt>
                <c:pt idx="4">
                  <c:v>2.0495049504950495</c:v>
                </c:pt>
              </c:numCache>
            </c:numRef>
          </c:val>
          <c:smooth val="0"/>
          <c:extLst>
            <c:ext xmlns:c16="http://schemas.microsoft.com/office/drawing/2014/chart" uri="{C3380CC4-5D6E-409C-BE32-E72D297353CC}">
              <c16:uniqueId val="{00000001-CC9C-4C91-840F-AFAF62A49BB8}"/>
            </c:ext>
          </c:extLst>
        </c:ser>
        <c:ser>
          <c:idx val="2"/>
          <c:order val="2"/>
          <c:tx>
            <c:strRef>
              <c:f>Sheet1!$B$116:$C$116</c:f>
              <c:strCache>
                <c:ptCount val="2"/>
                <c:pt idx="0">
                  <c:v>Field Procedures</c:v>
                </c:pt>
              </c:strCache>
            </c:strRef>
          </c:tx>
          <c:spPr>
            <a:ln w="28575" cap="rnd">
              <a:solidFill>
                <a:schemeClr val="accent3"/>
              </a:solidFill>
              <a:round/>
            </a:ln>
            <a:effectLst/>
          </c:spPr>
          <c:marker>
            <c:symbol val="none"/>
          </c:marker>
          <c:cat>
            <c:numRef>
              <c:f>Sheet1!$D$113:$H$113</c:f>
              <c:numCache>
                <c:formatCode>General</c:formatCode>
                <c:ptCount val="5"/>
                <c:pt idx="0">
                  <c:v>2014</c:v>
                </c:pt>
                <c:pt idx="1">
                  <c:v>2015</c:v>
                </c:pt>
                <c:pt idx="2">
                  <c:v>2016</c:v>
                </c:pt>
                <c:pt idx="3">
                  <c:v>2017</c:v>
                </c:pt>
                <c:pt idx="4">
                  <c:v>2018</c:v>
                </c:pt>
              </c:numCache>
            </c:numRef>
          </c:cat>
          <c:val>
            <c:numRef>
              <c:f>Sheet1!$D$116:$H$116</c:f>
              <c:numCache>
                <c:formatCode>0.0</c:formatCode>
                <c:ptCount val="5"/>
                <c:pt idx="0">
                  <c:v>3.8861788617886179</c:v>
                </c:pt>
                <c:pt idx="1">
                  <c:v>3.75</c:v>
                </c:pt>
                <c:pt idx="2">
                  <c:v>3.0577617328519855</c:v>
                </c:pt>
                <c:pt idx="3">
                  <c:v>2.8134715025906734</c:v>
                </c:pt>
                <c:pt idx="4">
                  <c:v>2.277227722772277</c:v>
                </c:pt>
              </c:numCache>
            </c:numRef>
          </c:val>
          <c:smooth val="0"/>
          <c:extLst>
            <c:ext xmlns:c16="http://schemas.microsoft.com/office/drawing/2014/chart" uri="{C3380CC4-5D6E-409C-BE32-E72D297353CC}">
              <c16:uniqueId val="{00000002-CC9C-4C91-840F-AFAF62A49BB8}"/>
            </c:ext>
          </c:extLst>
        </c:ser>
        <c:ser>
          <c:idx val="3"/>
          <c:order val="3"/>
          <c:tx>
            <c:strRef>
              <c:f>Sheet1!$B$117:$C$117</c:f>
              <c:strCache>
                <c:ptCount val="2"/>
                <c:pt idx="0">
                  <c:v>Reports to Clients</c:v>
                </c:pt>
              </c:strCache>
            </c:strRef>
          </c:tx>
          <c:spPr>
            <a:ln w="28575" cap="rnd">
              <a:solidFill>
                <a:schemeClr val="accent4"/>
              </a:solidFill>
              <a:round/>
            </a:ln>
            <a:effectLst/>
          </c:spPr>
          <c:marker>
            <c:symbol val="none"/>
          </c:marker>
          <c:cat>
            <c:numRef>
              <c:f>Sheet1!$D$113:$H$113</c:f>
              <c:numCache>
                <c:formatCode>General</c:formatCode>
                <c:ptCount val="5"/>
                <c:pt idx="0">
                  <c:v>2014</c:v>
                </c:pt>
                <c:pt idx="1">
                  <c:v>2015</c:v>
                </c:pt>
                <c:pt idx="2">
                  <c:v>2016</c:v>
                </c:pt>
                <c:pt idx="3">
                  <c:v>2017</c:v>
                </c:pt>
                <c:pt idx="4">
                  <c:v>2018</c:v>
                </c:pt>
              </c:numCache>
            </c:numRef>
          </c:cat>
          <c:val>
            <c:numRef>
              <c:f>Sheet1!$D$117:$H$117</c:f>
              <c:numCache>
                <c:formatCode>0.0</c:formatCode>
                <c:ptCount val="5"/>
                <c:pt idx="0">
                  <c:v>1.8130081300813008</c:v>
                </c:pt>
                <c:pt idx="1">
                  <c:v>1.7239583333333333</c:v>
                </c:pt>
                <c:pt idx="2">
                  <c:v>2.0902527075812274</c:v>
                </c:pt>
                <c:pt idx="3">
                  <c:v>1.7823834196891191</c:v>
                </c:pt>
                <c:pt idx="4">
                  <c:v>1.5247524752475248</c:v>
                </c:pt>
              </c:numCache>
            </c:numRef>
          </c:val>
          <c:smooth val="0"/>
          <c:extLst>
            <c:ext xmlns:c16="http://schemas.microsoft.com/office/drawing/2014/chart" uri="{C3380CC4-5D6E-409C-BE32-E72D297353CC}">
              <c16:uniqueId val="{00000003-CC9C-4C91-840F-AFAF62A49BB8}"/>
            </c:ext>
          </c:extLst>
        </c:ser>
        <c:ser>
          <c:idx val="4"/>
          <c:order val="4"/>
          <c:tx>
            <c:strRef>
              <c:f>Sheet1!$B$118:$C$118</c:f>
              <c:strCache>
                <c:ptCount val="2"/>
                <c:pt idx="0">
                  <c:v>Measurement Verification</c:v>
                </c:pt>
              </c:strCache>
            </c:strRef>
          </c:tx>
          <c:spPr>
            <a:ln w="28575" cap="rnd">
              <a:solidFill>
                <a:schemeClr val="accent5"/>
              </a:solidFill>
              <a:round/>
            </a:ln>
            <a:effectLst/>
          </c:spPr>
          <c:marker>
            <c:symbol val="none"/>
          </c:marker>
          <c:cat>
            <c:numRef>
              <c:f>Sheet1!$D$113:$H$113</c:f>
              <c:numCache>
                <c:formatCode>General</c:formatCode>
                <c:ptCount val="5"/>
                <c:pt idx="0">
                  <c:v>2014</c:v>
                </c:pt>
                <c:pt idx="1">
                  <c:v>2015</c:v>
                </c:pt>
                <c:pt idx="2">
                  <c:v>2016</c:v>
                </c:pt>
                <c:pt idx="3">
                  <c:v>2017</c:v>
                </c:pt>
                <c:pt idx="4">
                  <c:v>2018</c:v>
                </c:pt>
              </c:numCache>
            </c:numRef>
          </c:cat>
          <c:val>
            <c:numRef>
              <c:f>Sheet1!$D$118:$H$118</c:f>
              <c:numCache>
                <c:formatCode>0.0</c:formatCode>
                <c:ptCount val="5"/>
                <c:pt idx="0">
                  <c:v>1.5203252032520325</c:v>
                </c:pt>
                <c:pt idx="1">
                  <c:v>1.8697916666666667</c:v>
                </c:pt>
                <c:pt idx="2">
                  <c:v>1.9711191335740073</c:v>
                </c:pt>
                <c:pt idx="3">
                  <c:v>2.1865284974093266</c:v>
                </c:pt>
                <c:pt idx="4">
                  <c:v>1.6534653465346534</c:v>
                </c:pt>
              </c:numCache>
            </c:numRef>
          </c:val>
          <c:smooth val="0"/>
          <c:extLst>
            <c:ext xmlns:c16="http://schemas.microsoft.com/office/drawing/2014/chart" uri="{C3380CC4-5D6E-409C-BE32-E72D297353CC}">
              <c16:uniqueId val="{00000004-CC9C-4C91-840F-AFAF62A49BB8}"/>
            </c:ext>
          </c:extLst>
        </c:ser>
        <c:ser>
          <c:idx val="5"/>
          <c:order val="5"/>
          <c:tx>
            <c:strRef>
              <c:f>Sheet1!$B$119:$C$119</c:f>
              <c:strCache>
                <c:ptCount val="2"/>
                <c:pt idx="0">
                  <c:v>Best Evidence of Boundaries</c:v>
                </c:pt>
              </c:strCache>
            </c:strRef>
          </c:tx>
          <c:spPr>
            <a:ln w="28575" cap="rnd">
              <a:solidFill>
                <a:schemeClr val="accent6"/>
              </a:solidFill>
              <a:round/>
            </a:ln>
            <a:effectLst/>
          </c:spPr>
          <c:marker>
            <c:symbol val="none"/>
          </c:marker>
          <c:cat>
            <c:numRef>
              <c:f>Sheet1!$D$113:$H$113</c:f>
              <c:numCache>
                <c:formatCode>General</c:formatCode>
                <c:ptCount val="5"/>
                <c:pt idx="0">
                  <c:v>2014</c:v>
                </c:pt>
                <c:pt idx="1">
                  <c:v>2015</c:v>
                </c:pt>
                <c:pt idx="2">
                  <c:v>2016</c:v>
                </c:pt>
                <c:pt idx="3">
                  <c:v>2017</c:v>
                </c:pt>
                <c:pt idx="4">
                  <c:v>2018</c:v>
                </c:pt>
              </c:numCache>
            </c:numRef>
          </c:cat>
          <c:val>
            <c:numRef>
              <c:f>Sheet1!$D$119:$H$119</c:f>
              <c:numCache>
                <c:formatCode>0.0</c:formatCode>
                <c:ptCount val="5"/>
                <c:pt idx="0">
                  <c:v>1.0406504065040652</c:v>
                </c:pt>
                <c:pt idx="1">
                  <c:v>1.0677083333333333</c:v>
                </c:pt>
                <c:pt idx="2">
                  <c:v>0.84476534296028882</c:v>
                </c:pt>
                <c:pt idx="3">
                  <c:v>0.9015544041450777</c:v>
                </c:pt>
                <c:pt idx="4">
                  <c:v>1.1039603960396041</c:v>
                </c:pt>
              </c:numCache>
            </c:numRef>
          </c:val>
          <c:smooth val="0"/>
          <c:extLst>
            <c:ext xmlns:c16="http://schemas.microsoft.com/office/drawing/2014/chart" uri="{C3380CC4-5D6E-409C-BE32-E72D297353CC}">
              <c16:uniqueId val="{00000005-CC9C-4C91-840F-AFAF62A49BB8}"/>
            </c:ext>
          </c:extLst>
        </c:ser>
        <c:dLbls>
          <c:showLegendKey val="0"/>
          <c:showVal val="0"/>
          <c:showCatName val="0"/>
          <c:showSerName val="0"/>
          <c:showPercent val="0"/>
          <c:showBubbleSize val="0"/>
        </c:dLbls>
        <c:smooth val="0"/>
        <c:axId val="67287199"/>
        <c:axId val="577045471"/>
      </c:lineChart>
      <c:catAx>
        <c:axId val="67287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7045471"/>
        <c:crosses val="autoZero"/>
        <c:auto val="1"/>
        <c:lblAlgn val="ctr"/>
        <c:lblOffset val="100"/>
        <c:noMultiLvlLbl val="0"/>
      </c:catAx>
      <c:valAx>
        <c:axId val="57704547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287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Complaints per Year</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8658412217352245E-2"/>
          <c:y val="0.12987012987012986"/>
          <c:w val="0.86974018625260152"/>
          <c:h val="0.80804477465794466"/>
        </c:manualLayout>
      </c:layout>
      <c:barChart>
        <c:barDir val="col"/>
        <c:grouping val="stacked"/>
        <c:varyColors val="0"/>
        <c:ser>
          <c:idx val="1"/>
          <c:order val="0"/>
          <c:tx>
            <c:strRef>
              <c:f>'Complaints per Yr. Chart'!$C$2</c:f>
              <c:strCache>
                <c:ptCount val="1"/>
                <c:pt idx="0">
                  <c:v>By Surveyors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'Complaints per Yr. Chart'!$A$4:$A$23</c:f>
              <c:numCache>
                <c:formatCode>General</c:formatCode>
                <c:ptCount val="20"/>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numCache>
            </c:numRef>
          </c:cat>
          <c:val>
            <c:numRef>
              <c:f>'Complaints per Yr. Chart'!$C$4:$C$23</c:f>
              <c:numCache>
                <c:formatCode>General</c:formatCode>
                <c:ptCount val="20"/>
                <c:pt idx="0">
                  <c:v>2</c:v>
                </c:pt>
                <c:pt idx="1">
                  <c:v>1</c:v>
                </c:pt>
                <c:pt idx="2">
                  <c:v>4</c:v>
                </c:pt>
                <c:pt idx="3">
                  <c:v>1</c:v>
                </c:pt>
                <c:pt idx="4">
                  <c:v>0</c:v>
                </c:pt>
                <c:pt idx="5">
                  <c:v>2</c:v>
                </c:pt>
                <c:pt idx="6">
                  <c:v>2</c:v>
                </c:pt>
                <c:pt idx="7">
                  <c:v>1</c:v>
                </c:pt>
                <c:pt idx="8">
                  <c:v>2</c:v>
                </c:pt>
                <c:pt idx="9">
                  <c:v>5</c:v>
                </c:pt>
                <c:pt idx="10">
                  <c:v>2</c:v>
                </c:pt>
                <c:pt idx="11">
                  <c:v>5</c:v>
                </c:pt>
                <c:pt idx="12">
                  <c:v>3</c:v>
                </c:pt>
                <c:pt idx="13">
                  <c:v>2</c:v>
                </c:pt>
                <c:pt idx="14">
                  <c:v>3</c:v>
                </c:pt>
                <c:pt idx="15">
                  <c:v>1</c:v>
                </c:pt>
                <c:pt idx="16">
                  <c:v>2</c:v>
                </c:pt>
                <c:pt idx="17">
                  <c:v>4</c:v>
                </c:pt>
                <c:pt idx="18">
                  <c:v>1</c:v>
                </c:pt>
                <c:pt idx="19">
                  <c:v>4</c:v>
                </c:pt>
              </c:numCache>
            </c:numRef>
          </c:val>
          <c:extLst>
            <c:ext xmlns:c16="http://schemas.microsoft.com/office/drawing/2014/chart" uri="{C3380CC4-5D6E-409C-BE32-E72D297353CC}">
              <c16:uniqueId val="{00000000-F33F-437F-9B6E-62BD99CA1933}"/>
            </c:ext>
          </c:extLst>
        </c:ser>
        <c:ser>
          <c:idx val="2"/>
          <c:order val="1"/>
          <c:tx>
            <c:strRef>
              <c:f>'Complaints per Yr. Chart'!$D$2</c:f>
              <c:strCache>
                <c:ptCount val="1"/>
                <c:pt idx="0">
                  <c:v>By the Public</c:v>
                </c:pt>
              </c:strCache>
            </c:strRef>
          </c:tx>
          <c:spPr>
            <a:solidFill>
              <a:schemeClr val="accent2">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'Complaints per Yr. Chart'!$A$4:$A$23</c:f>
              <c:numCache>
                <c:formatCode>General</c:formatCode>
                <c:ptCount val="20"/>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numCache>
            </c:numRef>
          </c:cat>
          <c:val>
            <c:numRef>
              <c:f>'Complaints per Yr. Chart'!$D$4:$D$23</c:f>
              <c:numCache>
                <c:formatCode>General</c:formatCode>
                <c:ptCount val="20"/>
                <c:pt idx="0">
                  <c:v>8</c:v>
                </c:pt>
                <c:pt idx="1">
                  <c:v>13</c:v>
                </c:pt>
                <c:pt idx="2">
                  <c:v>4</c:v>
                </c:pt>
                <c:pt idx="3">
                  <c:v>18</c:v>
                </c:pt>
                <c:pt idx="4">
                  <c:v>18</c:v>
                </c:pt>
                <c:pt idx="5">
                  <c:v>19</c:v>
                </c:pt>
                <c:pt idx="6">
                  <c:v>10</c:v>
                </c:pt>
                <c:pt idx="7">
                  <c:v>16</c:v>
                </c:pt>
                <c:pt idx="8">
                  <c:v>9</c:v>
                </c:pt>
                <c:pt idx="9">
                  <c:v>16</c:v>
                </c:pt>
                <c:pt idx="10">
                  <c:v>9</c:v>
                </c:pt>
                <c:pt idx="11">
                  <c:v>17</c:v>
                </c:pt>
                <c:pt idx="12">
                  <c:v>21</c:v>
                </c:pt>
                <c:pt idx="13">
                  <c:v>27</c:v>
                </c:pt>
                <c:pt idx="14">
                  <c:v>9</c:v>
                </c:pt>
                <c:pt idx="15">
                  <c:v>9</c:v>
                </c:pt>
                <c:pt idx="16">
                  <c:v>14</c:v>
                </c:pt>
                <c:pt idx="17">
                  <c:v>9</c:v>
                </c:pt>
                <c:pt idx="18">
                  <c:v>18</c:v>
                </c:pt>
                <c:pt idx="19">
                  <c:v>26</c:v>
                </c:pt>
              </c:numCache>
            </c:numRef>
          </c:val>
          <c:extLst>
            <c:ext xmlns:c16="http://schemas.microsoft.com/office/drawing/2014/chart" uri="{C3380CC4-5D6E-409C-BE32-E72D297353CC}">
              <c16:uniqueId val="{00000001-F33F-437F-9B6E-62BD99CA1933}"/>
            </c:ext>
          </c:extLst>
        </c:ser>
        <c:ser>
          <c:idx val="0"/>
          <c:order val="2"/>
          <c:tx>
            <c:strRef>
              <c:f>'Complaints per Yr. Chart'!$E$2</c:f>
              <c:strCache>
                <c:ptCount val="1"/>
                <c:pt idx="0">
                  <c:v>By the AOLS</c:v>
                </c:pt>
              </c:strCache>
            </c:strRef>
          </c:tx>
          <c:spPr>
            <a:solidFill>
              <a:schemeClr val="accent2">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'Complaints per Yr. Chart'!$A$4:$A$23</c:f>
              <c:numCache>
                <c:formatCode>General</c:formatCode>
                <c:ptCount val="20"/>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numCache>
            </c:numRef>
          </c:cat>
          <c:val>
            <c:numRef>
              <c:f>'Complaints per Yr. Chart'!$E$4:$E$23</c:f>
              <c:numCache>
                <c:formatCode>General</c:formatCode>
                <c:ptCount val="20"/>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2</c:v>
                </c:pt>
                <c:pt idx="15">
                  <c:v>0</c:v>
                </c:pt>
                <c:pt idx="16">
                  <c:v>3</c:v>
                </c:pt>
                <c:pt idx="17">
                  <c:v>1</c:v>
                </c:pt>
                <c:pt idx="18">
                  <c:v>3</c:v>
                </c:pt>
                <c:pt idx="19">
                  <c:v>0</c:v>
                </c:pt>
              </c:numCache>
            </c:numRef>
          </c:val>
          <c:extLst>
            <c:ext xmlns:c16="http://schemas.microsoft.com/office/drawing/2014/chart" uri="{C3380CC4-5D6E-409C-BE32-E72D297353CC}">
              <c16:uniqueId val="{00000002-F33F-437F-9B6E-62BD99CA1933}"/>
            </c:ext>
          </c:extLst>
        </c:ser>
        <c:dLbls>
          <c:dLblPos val="ctr"/>
          <c:showLegendKey val="0"/>
          <c:showVal val="1"/>
          <c:showCatName val="0"/>
          <c:showSerName val="0"/>
          <c:showPercent val="0"/>
          <c:showBubbleSize val="0"/>
        </c:dLbls>
        <c:gapWidth val="150"/>
        <c:overlap val="100"/>
        <c:axId val="610776616"/>
        <c:axId val="610780536"/>
      </c:barChart>
      <c:catAx>
        <c:axId val="61077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610780536"/>
        <c:crosses val="autoZero"/>
        <c:auto val="1"/>
        <c:lblAlgn val="ctr"/>
        <c:lblOffset val="100"/>
        <c:noMultiLvlLbl val="0"/>
      </c:catAx>
      <c:valAx>
        <c:axId val="61078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610776616"/>
        <c:crosses val="autoZero"/>
        <c:crossBetween val="between"/>
      </c:valAx>
      <c:spPr>
        <a:noFill/>
        <a:ln>
          <a:noFill/>
        </a:ln>
        <a:effectLst/>
      </c:spPr>
    </c:plotArea>
    <c:legend>
      <c:legendPos val="r"/>
      <c:layout>
        <c:manualLayout>
          <c:xMode val="edge"/>
          <c:yMode val="edge"/>
          <c:x val="0.35201613805582466"/>
          <c:y val="0.28063563732855068"/>
          <c:w val="0.12936161300149984"/>
          <c:h val="0.1508166254030589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sz="1800" b="1" dirty="0"/>
              <a:t>2020 Public Inquiries Not Resulting in a Formal Complaint</a:t>
            </a:r>
          </a:p>
        </c:rich>
      </c:tx>
      <c:layout>
        <c:manualLayout>
          <c:xMode val="edge"/>
          <c:yMode val="edge"/>
          <c:x val="0.17948123359887325"/>
          <c:y val="3.548745847306890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1336755994459858E-2"/>
          <c:y val="2.1711604651148315E-2"/>
          <c:w val="0.90642916665845596"/>
          <c:h val="0.60154963545053097"/>
        </c:manualLayout>
      </c:layout>
      <c:barChart>
        <c:barDir val="col"/>
        <c:grouping val="clustered"/>
        <c:varyColors val="0"/>
        <c:ser>
          <c:idx val="0"/>
          <c:order val="0"/>
          <c:spPr>
            <a:solidFill>
              <a:schemeClr val="accent1"/>
            </a:solidFill>
            <a:ln>
              <a:noFill/>
            </a:ln>
            <a:effectLst/>
          </c:spPr>
          <c:invertIfNegative val="0"/>
          <c:cat>
            <c:strRef>
              <c:f>'2020'!$A$519:$A$527</c:f>
              <c:strCache>
                <c:ptCount val="9"/>
                <c:pt idx="0">
                  <c:v>professional misconduct</c:v>
                </c:pt>
                <c:pt idx="1">
                  <c:v>right of entry</c:v>
                </c:pt>
                <c:pt idx="2">
                  <c:v>communication/delays</c:v>
                </c:pt>
                <c:pt idx="3">
                  <c:v>General</c:v>
                </c:pt>
                <c:pt idx="4">
                  <c:v>Monument</c:v>
                </c:pt>
                <c:pt idx="5">
                  <c:v>Boundary Dispute</c:v>
                </c:pt>
                <c:pt idx="6">
                  <c:v>Fees/Contract</c:v>
                </c:pt>
                <c:pt idx="7">
                  <c:v>Unauthorized Practice</c:v>
                </c:pt>
                <c:pt idx="8">
                  <c:v>Directory</c:v>
                </c:pt>
              </c:strCache>
            </c:strRef>
          </c:cat>
          <c:val>
            <c:numRef>
              <c:f>'2020'!$C$519:$C$527</c:f>
              <c:numCache>
                <c:formatCode>General</c:formatCode>
                <c:ptCount val="9"/>
                <c:pt idx="0">
                  <c:v>5</c:v>
                </c:pt>
                <c:pt idx="1">
                  <c:v>7</c:v>
                </c:pt>
                <c:pt idx="2">
                  <c:v>16</c:v>
                </c:pt>
                <c:pt idx="3">
                  <c:v>100</c:v>
                </c:pt>
                <c:pt idx="4">
                  <c:v>22</c:v>
                </c:pt>
                <c:pt idx="5">
                  <c:v>65</c:v>
                </c:pt>
                <c:pt idx="6">
                  <c:v>17</c:v>
                </c:pt>
                <c:pt idx="7">
                  <c:v>8</c:v>
                </c:pt>
                <c:pt idx="8">
                  <c:v>225</c:v>
                </c:pt>
              </c:numCache>
            </c:numRef>
          </c:val>
          <c:extLst>
            <c:ext xmlns:c16="http://schemas.microsoft.com/office/drawing/2014/chart" uri="{C3380CC4-5D6E-409C-BE32-E72D297353CC}">
              <c16:uniqueId val="{00000000-8456-46E7-9B66-C0738C5B023D}"/>
            </c:ext>
          </c:extLst>
        </c:ser>
        <c:dLbls>
          <c:showLegendKey val="0"/>
          <c:showVal val="0"/>
          <c:showCatName val="0"/>
          <c:showSerName val="0"/>
          <c:showPercent val="0"/>
          <c:showBubbleSize val="0"/>
        </c:dLbls>
        <c:gapWidth val="219"/>
        <c:overlap val="-27"/>
        <c:axId val="496470120"/>
        <c:axId val="496475696"/>
      </c:barChart>
      <c:catAx>
        <c:axId val="49647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496475696"/>
        <c:crosses val="autoZero"/>
        <c:auto val="1"/>
        <c:lblAlgn val="ctr"/>
        <c:lblOffset val="100"/>
        <c:noMultiLvlLbl val="0"/>
      </c:catAx>
      <c:valAx>
        <c:axId val="49647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64701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Number of Records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109778236374972"/>
          <c:y val="0.10928961748633879"/>
          <c:w val="0.83806830032721036"/>
          <c:h val="0.67356378813304074"/>
        </c:manualLayout>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Sheet1!$B$3:$V$3</c:f>
              <c:numCache>
                <c:formatCode>m/d/yyyy</c:formatCode>
                <c:ptCount val="21"/>
                <c:pt idx="0">
                  <c:v>43585</c:v>
                </c:pt>
                <c:pt idx="1">
                  <c:v>43616</c:v>
                </c:pt>
                <c:pt idx="2">
                  <c:v>43646</c:v>
                </c:pt>
                <c:pt idx="3">
                  <c:v>43677</c:v>
                </c:pt>
                <c:pt idx="4">
                  <c:v>43708</c:v>
                </c:pt>
                <c:pt idx="5">
                  <c:v>43738</c:v>
                </c:pt>
                <c:pt idx="6">
                  <c:v>43769</c:v>
                </c:pt>
                <c:pt idx="7">
                  <c:v>43799</c:v>
                </c:pt>
                <c:pt idx="8">
                  <c:v>43830</c:v>
                </c:pt>
                <c:pt idx="9">
                  <c:v>43861</c:v>
                </c:pt>
                <c:pt idx="10">
                  <c:v>43889</c:v>
                </c:pt>
                <c:pt idx="11">
                  <c:v>43921</c:v>
                </c:pt>
                <c:pt idx="12">
                  <c:v>43951</c:v>
                </c:pt>
                <c:pt idx="13">
                  <c:v>43982</c:v>
                </c:pt>
                <c:pt idx="14">
                  <c:v>44012</c:v>
                </c:pt>
                <c:pt idx="15">
                  <c:v>44043</c:v>
                </c:pt>
                <c:pt idx="16">
                  <c:v>44074</c:v>
                </c:pt>
                <c:pt idx="17">
                  <c:v>44104</c:v>
                </c:pt>
                <c:pt idx="18">
                  <c:v>44135</c:v>
                </c:pt>
                <c:pt idx="19">
                  <c:v>44165</c:v>
                </c:pt>
                <c:pt idx="20">
                  <c:v>44195</c:v>
                </c:pt>
              </c:numCache>
            </c:numRef>
          </c:cat>
          <c:val>
            <c:numRef>
              <c:f>Sheet1!$B$5:$V$5</c:f>
              <c:numCache>
                <c:formatCode>General</c:formatCode>
                <c:ptCount val="21"/>
                <c:pt idx="0">
                  <c:v>2360565</c:v>
                </c:pt>
                <c:pt idx="1">
                  <c:v>2366125</c:v>
                </c:pt>
                <c:pt idx="2">
                  <c:v>2366716</c:v>
                </c:pt>
                <c:pt idx="3">
                  <c:v>2376945</c:v>
                </c:pt>
                <c:pt idx="4">
                  <c:v>2389295</c:v>
                </c:pt>
                <c:pt idx="5">
                  <c:v>2396313</c:v>
                </c:pt>
                <c:pt idx="6">
                  <c:v>2401976</c:v>
                </c:pt>
                <c:pt idx="7">
                  <c:v>2407531</c:v>
                </c:pt>
                <c:pt idx="8">
                  <c:v>2409332</c:v>
                </c:pt>
                <c:pt idx="9">
                  <c:v>2415958</c:v>
                </c:pt>
                <c:pt idx="10">
                  <c:v>2556630</c:v>
                </c:pt>
                <c:pt idx="11">
                  <c:v>2562326</c:v>
                </c:pt>
                <c:pt idx="12">
                  <c:v>2615350</c:v>
                </c:pt>
                <c:pt idx="13">
                  <c:v>2764377</c:v>
                </c:pt>
                <c:pt idx="14">
                  <c:v>2767915</c:v>
                </c:pt>
                <c:pt idx="15">
                  <c:v>2784650</c:v>
                </c:pt>
                <c:pt idx="16">
                  <c:v>2800305</c:v>
                </c:pt>
                <c:pt idx="17">
                  <c:v>2816116</c:v>
                </c:pt>
                <c:pt idx="18">
                  <c:v>2890471</c:v>
                </c:pt>
                <c:pt idx="19">
                  <c:v>2892604</c:v>
                </c:pt>
                <c:pt idx="20">
                  <c:v>2906885</c:v>
                </c:pt>
              </c:numCache>
            </c:numRef>
          </c:val>
          <c:smooth val="0"/>
          <c:extLst>
            <c:ext xmlns:c16="http://schemas.microsoft.com/office/drawing/2014/chart" uri="{C3380CC4-5D6E-409C-BE32-E72D297353CC}">
              <c16:uniqueId val="{00000000-F2BA-4001-B3FD-017D0E55736C}"/>
            </c:ext>
          </c:extLst>
        </c:ser>
        <c:dLbls>
          <c:showLegendKey val="0"/>
          <c:showVal val="0"/>
          <c:showCatName val="0"/>
          <c:showSerName val="0"/>
          <c:showPercent val="0"/>
          <c:showBubbleSize val="0"/>
        </c:dLbls>
        <c:marker val="1"/>
        <c:smooth val="0"/>
        <c:axId val="129014095"/>
        <c:axId val="134655535"/>
      </c:lineChart>
      <c:dateAx>
        <c:axId val="129014095"/>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655535"/>
        <c:crosses val="autoZero"/>
        <c:auto val="1"/>
        <c:lblOffset val="100"/>
        <c:baseTimeUnit val="months"/>
      </c:dateAx>
      <c:valAx>
        <c:axId val="1346555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0140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Record Searches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1914260717410323E-2"/>
          <c:y val="0.125"/>
          <c:w val="0.87753018372703417"/>
          <c:h val="0.64503572470107906"/>
        </c:manualLayout>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Sheet1!$B$3:$V$3</c:f>
              <c:numCache>
                <c:formatCode>m/d/yyyy</c:formatCode>
                <c:ptCount val="21"/>
                <c:pt idx="0">
                  <c:v>43585</c:v>
                </c:pt>
                <c:pt idx="1">
                  <c:v>43616</c:v>
                </c:pt>
                <c:pt idx="2">
                  <c:v>43646</c:v>
                </c:pt>
                <c:pt idx="3">
                  <c:v>43677</c:v>
                </c:pt>
                <c:pt idx="4">
                  <c:v>43708</c:v>
                </c:pt>
                <c:pt idx="5">
                  <c:v>43738</c:v>
                </c:pt>
                <c:pt idx="6">
                  <c:v>43769</c:v>
                </c:pt>
                <c:pt idx="7">
                  <c:v>43799</c:v>
                </c:pt>
                <c:pt idx="8">
                  <c:v>43830</c:v>
                </c:pt>
                <c:pt idx="9">
                  <c:v>43861</c:v>
                </c:pt>
                <c:pt idx="10">
                  <c:v>43889</c:v>
                </c:pt>
                <c:pt idx="11">
                  <c:v>43921</c:v>
                </c:pt>
                <c:pt idx="12">
                  <c:v>43951</c:v>
                </c:pt>
                <c:pt idx="13">
                  <c:v>43982</c:v>
                </c:pt>
                <c:pt idx="14">
                  <c:v>44012</c:v>
                </c:pt>
                <c:pt idx="15">
                  <c:v>44043</c:v>
                </c:pt>
                <c:pt idx="16">
                  <c:v>44074</c:v>
                </c:pt>
                <c:pt idx="17">
                  <c:v>44104</c:v>
                </c:pt>
                <c:pt idx="18">
                  <c:v>44135</c:v>
                </c:pt>
                <c:pt idx="19">
                  <c:v>44165</c:v>
                </c:pt>
                <c:pt idx="20">
                  <c:v>44195</c:v>
                </c:pt>
              </c:numCache>
            </c:numRef>
          </c:cat>
          <c:val>
            <c:numRef>
              <c:f>Sheet1!$B$7:$V$7</c:f>
              <c:numCache>
                <c:formatCode>General</c:formatCode>
                <c:ptCount val="21"/>
                <c:pt idx="0">
                  <c:v>651</c:v>
                </c:pt>
                <c:pt idx="1">
                  <c:v>652</c:v>
                </c:pt>
                <c:pt idx="2">
                  <c:v>1840</c:v>
                </c:pt>
                <c:pt idx="3">
                  <c:v>1968</c:v>
                </c:pt>
                <c:pt idx="4">
                  <c:v>1624</c:v>
                </c:pt>
                <c:pt idx="5">
                  <c:v>1716</c:v>
                </c:pt>
                <c:pt idx="6">
                  <c:v>1742</c:v>
                </c:pt>
                <c:pt idx="7">
                  <c:v>1831</c:v>
                </c:pt>
                <c:pt idx="8">
                  <c:v>1109</c:v>
                </c:pt>
                <c:pt idx="9">
                  <c:v>1597</c:v>
                </c:pt>
                <c:pt idx="10">
                  <c:v>2151</c:v>
                </c:pt>
                <c:pt idx="11">
                  <c:v>1712</c:v>
                </c:pt>
                <c:pt idx="12">
                  <c:v>1762</c:v>
                </c:pt>
                <c:pt idx="13">
                  <c:v>1949</c:v>
                </c:pt>
                <c:pt idx="14">
                  <c:v>2677</c:v>
                </c:pt>
                <c:pt idx="15">
                  <c:v>2679</c:v>
                </c:pt>
                <c:pt idx="16">
                  <c:v>2488</c:v>
                </c:pt>
                <c:pt idx="17">
                  <c:v>3363</c:v>
                </c:pt>
                <c:pt idx="18">
                  <c:v>2519</c:v>
                </c:pt>
                <c:pt idx="19">
                  <c:v>2690</c:v>
                </c:pt>
                <c:pt idx="20">
                  <c:v>2017</c:v>
                </c:pt>
              </c:numCache>
            </c:numRef>
          </c:val>
          <c:smooth val="0"/>
          <c:extLst>
            <c:ext xmlns:c16="http://schemas.microsoft.com/office/drawing/2014/chart" uri="{C3380CC4-5D6E-409C-BE32-E72D297353CC}">
              <c16:uniqueId val="{00000000-B440-4DD8-88BD-1195E1A0A90C}"/>
            </c:ext>
          </c:extLst>
        </c:ser>
        <c:dLbls>
          <c:showLegendKey val="0"/>
          <c:showVal val="0"/>
          <c:showCatName val="0"/>
          <c:showSerName val="0"/>
          <c:showPercent val="0"/>
          <c:showBubbleSize val="0"/>
        </c:dLbls>
        <c:marker val="1"/>
        <c:smooth val="0"/>
        <c:axId val="132614367"/>
        <c:axId val="134647631"/>
      </c:lineChart>
      <c:dateAx>
        <c:axId val="132614367"/>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647631"/>
        <c:crosses val="autoZero"/>
        <c:auto val="0"/>
        <c:lblOffset val="100"/>
        <c:baseTimeUnit val="months"/>
      </c:dateAx>
      <c:valAx>
        <c:axId val="1346476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2614367"/>
        <c:crossesAt val="43556"/>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Number of Firms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Sheet1!$A$8</c:f>
              <c:strCache>
                <c:ptCount val="1"/>
                <c:pt idx="0">
                  <c:v># of Firms searching</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Sheet1!$B$3:$V$3</c:f>
              <c:numCache>
                <c:formatCode>m/d/yyyy</c:formatCode>
                <c:ptCount val="21"/>
                <c:pt idx="0">
                  <c:v>43585</c:v>
                </c:pt>
                <c:pt idx="1">
                  <c:v>43616</c:v>
                </c:pt>
                <c:pt idx="2">
                  <c:v>43646</c:v>
                </c:pt>
                <c:pt idx="3">
                  <c:v>43677</c:v>
                </c:pt>
                <c:pt idx="4">
                  <c:v>43708</c:v>
                </c:pt>
                <c:pt idx="5">
                  <c:v>43738</c:v>
                </c:pt>
                <c:pt idx="6">
                  <c:v>43769</c:v>
                </c:pt>
                <c:pt idx="7">
                  <c:v>43799</c:v>
                </c:pt>
                <c:pt idx="8">
                  <c:v>43830</c:v>
                </c:pt>
                <c:pt idx="9">
                  <c:v>43861</c:v>
                </c:pt>
                <c:pt idx="10">
                  <c:v>43889</c:v>
                </c:pt>
                <c:pt idx="11">
                  <c:v>43921</c:v>
                </c:pt>
                <c:pt idx="12">
                  <c:v>43951</c:v>
                </c:pt>
                <c:pt idx="13">
                  <c:v>43982</c:v>
                </c:pt>
                <c:pt idx="14">
                  <c:v>44012</c:v>
                </c:pt>
                <c:pt idx="15">
                  <c:v>44043</c:v>
                </c:pt>
                <c:pt idx="16">
                  <c:v>44074</c:v>
                </c:pt>
                <c:pt idx="17">
                  <c:v>44104</c:v>
                </c:pt>
                <c:pt idx="18">
                  <c:v>44135</c:v>
                </c:pt>
                <c:pt idx="19">
                  <c:v>44165</c:v>
                </c:pt>
                <c:pt idx="20">
                  <c:v>44195</c:v>
                </c:pt>
              </c:numCache>
            </c:numRef>
          </c:cat>
          <c:val>
            <c:numRef>
              <c:f>Sheet1!$B$8:$V$8</c:f>
              <c:numCache>
                <c:formatCode>General</c:formatCode>
                <c:ptCount val="21"/>
                <c:pt idx="0">
                  <c:v>73</c:v>
                </c:pt>
                <c:pt idx="1">
                  <c:v>73</c:v>
                </c:pt>
                <c:pt idx="2">
                  <c:v>68</c:v>
                </c:pt>
                <c:pt idx="3">
                  <c:v>69</c:v>
                </c:pt>
                <c:pt idx="4">
                  <c:v>67</c:v>
                </c:pt>
                <c:pt idx="5">
                  <c:v>68</c:v>
                </c:pt>
                <c:pt idx="6">
                  <c:v>72</c:v>
                </c:pt>
                <c:pt idx="7">
                  <c:v>68</c:v>
                </c:pt>
                <c:pt idx="8">
                  <c:v>63</c:v>
                </c:pt>
                <c:pt idx="9">
                  <c:v>63</c:v>
                </c:pt>
                <c:pt idx="10">
                  <c:v>73</c:v>
                </c:pt>
                <c:pt idx="11">
                  <c:v>70</c:v>
                </c:pt>
                <c:pt idx="12">
                  <c:v>56</c:v>
                </c:pt>
                <c:pt idx="13">
                  <c:v>77</c:v>
                </c:pt>
                <c:pt idx="14">
                  <c:v>91</c:v>
                </c:pt>
                <c:pt idx="15">
                  <c:v>87</c:v>
                </c:pt>
                <c:pt idx="16">
                  <c:v>62</c:v>
                </c:pt>
                <c:pt idx="17">
                  <c:v>66</c:v>
                </c:pt>
                <c:pt idx="18">
                  <c:v>76</c:v>
                </c:pt>
                <c:pt idx="19">
                  <c:v>77</c:v>
                </c:pt>
                <c:pt idx="20">
                  <c:v>69</c:v>
                </c:pt>
              </c:numCache>
            </c:numRef>
          </c:val>
          <c:smooth val="0"/>
          <c:extLst>
            <c:ext xmlns:c16="http://schemas.microsoft.com/office/drawing/2014/chart" uri="{C3380CC4-5D6E-409C-BE32-E72D297353CC}">
              <c16:uniqueId val="{00000000-1A50-4BA3-ABB0-F5BD852B6288}"/>
            </c:ext>
          </c:extLst>
        </c:ser>
        <c:ser>
          <c:idx val="1"/>
          <c:order val="1"/>
          <c:tx>
            <c:strRef>
              <c:f>Sheet1!$A$9</c:f>
              <c:strCache>
                <c:ptCount val="1"/>
                <c:pt idx="0">
                  <c:v># of Firms with Credentials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Sheet1!$B$3:$V$3</c:f>
              <c:numCache>
                <c:formatCode>m/d/yyyy</c:formatCode>
                <c:ptCount val="21"/>
                <c:pt idx="0">
                  <c:v>43585</c:v>
                </c:pt>
                <c:pt idx="1">
                  <c:v>43616</c:v>
                </c:pt>
                <c:pt idx="2">
                  <c:v>43646</c:v>
                </c:pt>
                <c:pt idx="3">
                  <c:v>43677</c:v>
                </c:pt>
                <c:pt idx="4">
                  <c:v>43708</c:v>
                </c:pt>
                <c:pt idx="5">
                  <c:v>43738</c:v>
                </c:pt>
                <c:pt idx="6">
                  <c:v>43769</c:v>
                </c:pt>
                <c:pt idx="7">
                  <c:v>43799</c:v>
                </c:pt>
                <c:pt idx="8">
                  <c:v>43830</c:v>
                </c:pt>
                <c:pt idx="9">
                  <c:v>43861</c:v>
                </c:pt>
                <c:pt idx="10">
                  <c:v>43889</c:v>
                </c:pt>
                <c:pt idx="11">
                  <c:v>43921</c:v>
                </c:pt>
                <c:pt idx="12">
                  <c:v>43951</c:v>
                </c:pt>
                <c:pt idx="13">
                  <c:v>43982</c:v>
                </c:pt>
                <c:pt idx="14">
                  <c:v>44012</c:v>
                </c:pt>
                <c:pt idx="15">
                  <c:v>44043</c:v>
                </c:pt>
                <c:pt idx="16">
                  <c:v>44074</c:v>
                </c:pt>
                <c:pt idx="17">
                  <c:v>44104</c:v>
                </c:pt>
                <c:pt idx="18">
                  <c:v>44135</c:v>
                </c:pt>
                <c:pt idx="19">
                  <c:v>44165</c:v>
                </c:pt>
                <c:pt idx="20">
                  <c:v>44195</c:v>
                </c:pt>
              </c:numCache>
            </c:numRef>
          </c:cat>
          <c:val>
            <c:numRef>
              <c:f>Sheet1!$B$9:$V$9</c:f>
              <c:numCache>
                <c:formatCode>General</c:formatCode>
                <c:ptCount val="21"/>
                <c:pt idx="0">
                  <c:v>162</c:v>
                </c:pt>
                <c:pt idx="1">
                  <c:v>166</c:v>
                </c:pt>
                <c:pt idx="2">
                  <c:v>170</c:v>
                </c:pt>
                <c:pt idx="3">
                  <c:v>175</c:v>
                </c:pt>
                <c:pt idx="4">
                  <c:v>175</c:v>
                </c:pt>
                <c:pt idx="5">
                  <c:v>175</c:v>
                </c:pt>
                <c:pt idx="6">
                  <c:v>175</c:v>
                </c:pt>
                <c:pt idx="7">
                  <c:v>176</c:v>
                </c:pt>
                <c:pt idx="8">
                  <c:v>176</c:v>
                </c:pt>
                <c:pt idx="9">
                  <c:v>180</c:v>
                </c:pt>
                <c:pt idx="10">
                  <c:v>184</c:v>
                </c:pt>
                <c:pt idx="11">
                  <c:v>195</c:v>
                </c:pt>
                <c:pt idx="12">
                  <c:v>195</c:v>
                </c:pt>
                <c:pt idx="13">
                  <c:v>201</c:v>
                </c:pt>
                <c:pt idx="14">
                  <c:v>202</c:v>
                </c:pt>
                <c:pt idx="15">
                  <c:v>202</c:v>
                </c:pt>
                <c:pt idx="16">
                  <c:v>203</c:v>
                </c:pt>
                <c:pt idx="17">
                  <c:v>203</c:v>
                </c:pt>
                <c:pt idx="18">
                  <c:v>203</c:v>
                </c:pt>
                <c:pt idx="19">
                  <c:v>203</c:v>
                </c:pt>
                <c:pt idx="20">
                  <c:v>203</c:v>
                </c:pt>
              </c:numCache>
            </c:numRef>
          </c:val>
          <c:smooth val="0"/>
          <c:extLst>
            <c:ext xmlns:c16="http://schemas.microsoft.com/office/drawing/2014/chart" uri="{C3380CC4-5D6E-409C-BE32-E72D297353CC}">
              <c16:uniqueId val="{00000001-1A50-4BA3-ABB0-F5BD852B6288}"/>
            </c:ext>
          </c:extLst>
        </c:ser>
        <c:dLbls>
          <c:showLegendKey val="0"/>
          <c:showVal val="0"/>
          <c:showCatName val="0"/>
          <c:showSerName val="0"/>
          <c:showPercent val="0"/>
          <c:showBubbleSize val="0"/>
        </c:dLbls>
        <c:marker val="1"/>
        <c:smooth val="0"/>
        <c:axId val="132608367"/>
        <c:axId val="2054535935"/>
      </c:lineChart>
      <c:dateAx>
        <c:axId val="132608367"/>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4535935"/>
        <c:crosses val="autoZero"/>
        <c:auto val="1"/>
        <c:lblOffset val="100"/>
        <c:baseTimeUnit val="months"/>
      </c:dateAx>
      <c:valAx>
        <c:axId val="20545359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2608367"/>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Sticker</a:t>
            </a:r>
            <a:r>
              <a:rPr lang="en-CA" baseline="0"/>
              <a:t> Sales</a:t>
            </a:r>
            <a:endParaRPr lang="en-CA"/>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strRef>
              <c:f>'Sales 2020'!$A$5:$A$16</c:f>
              <c:strCache>
                <c:ptCount val="12"/>
                <c:pt idx="0">
                  <c:v>Jaunary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'Sales 2020'!$D$5:$D$16</c:f>
              <c:numCache>
                <c:formatCode>#,##0</c:formatCode>
                <c:ptCount val="12"/>
                <c:pt idx="0">
                  <c:v>3460</c:v>
                </c:pt>
                <c:pt idx="1">
                  <c:v>6750</c:v>
                </c:pt>
                <c:pt idx="2">
                  <c:v>9710</c:v>
                </c:pt>
                <c:pt idx="3">
                  <c:v>11130</c:v>
                </c:pt>
                <c:pt idx="4">
                  <c:v>14000</c:v>
                </c:pt>
                <c:pt idx="5">
                  <c:v>16730</c:v>
                </c:pt>
                <c:pt idx="6">
                  <c:v>19820</c:v>
                </c:pt>
                <c:pt idx="7">
                  <c:v>22660</c:v>
                </c:pt>
                <c:pt idx="8">
                  <c:v>25440</c:v>
                </c:pt>
                <c:pt idx="9">
                  <c:v>29880</c:v>
                </c:pt>
                <c:pt idx="10">
                  <c:v>33190</c:v>
                </c:pt>
                <c:pt idx="11">
                  <c:v>40210</c:v>
                </c:pt>
              </c:numCache>
            </c:numRef>
          </c:val>
          <c:smooth val="0"/>
          <c:extLst>
            <c:ext xmlns:c16="http://schemas.microsoft.com/office/drawing/2014/chart" uri="{C3380CC4-5D6E-409C-BE32-E72D297353CC}">
              <c16:uniqueId val="{00000000-383E-4586-913C-473FE43E1188}"/>
            </c:ext>
          </c:extLst>
        </c:ser>
        <c:ser>
          <c:idx val="1"/>
          <c:order val="1"/>
          <c:spPr>
            <a:ln w="28575" cap="rnd">
              <a:solidFill>
                <a:schemeClr val="accent2"/>
              </a:solidFill>
              <a:round/>
            </a:ln>
            <a:effectLst/>
          </c:spPr>
          <c:marker>
            <c:symbol val="none"/>
          </c:marker>
          <c:cat>
            <c:strRef>
              <c:f>'Sales 2020'!$A$5:$A$16</c:f>
              <c:strCache>
                <c:ptCount val="12"/>
                <c:pt idx="0">
                  <c:v>Jaunary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'Sales 2020'!$E$5:$E$16</c:f>
            </c:numRef>
          </c:val>
          <c:smooth val="0"/>
          <c:extLst>
            <c:ext xmlns:c16="http://schemas.microsoft.com/office/drawing/2014/chart" uri="{C3380CC4-5D6E-409C-BE32-E72D297353CC}">
              <c16:uniqueId val="{00000001-383E-4586-913C-473FE43E1188}"/>
            </c:ext>
          </c:extLst>
        </c:ser>
        <c:ser>
          <c:idx val="2"/>
          <c:order val="2"/>
          <c:spPr>
            <a:ln w="28575" cap="rnd">
              <a:solidFill>
                <a:schemeClr val="accent3"/>
              </a:solidFill>
              <a:round/>
            </a:ln>
            <a:effectLst/>
          </c:spPr>
          <c:marker>
            <c:symbol val="none"/>
          </c:marker>
          <c:cat>
            <c:strRef>
              <c:f>'Sales 2020'!$A$5:$A$16</c:f>
              <c:strCache>
                <c:ptCount val="12"/>
                <c:pt idx="0">
                  <c:v>Jaunary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'Sales 2020'!$F$5:$F$16</c:f>
              <c:numCache>
                <c:formatCode>#,##0</c:formatCode>
                <c:ptCount val="12"/>
                <c:pt idx="0">
                  <c:v>3360</c:v>
                </c:pt>
                <c:pt idx="1">
                  <c:v>5740</c:v>
                </c:pt>
                <c:pt idx="2">
                  <c:v>7700</c:v>
                </c:pt>
                <c:pt idx="3">
                  <c:v>11290</c:v>
                </c:pt>
                <c:pt idx="4">
                  <c:v>14280</c:v>
                </c:pt>
                <c:pt idx="5">
                  <c:v>16790</c:v>
                </c:pt>
                <c:pt idx="6">
                  <c:v>19490</c:v>
                </c:pt>
                <c:pt idx="7">
                  <c:v>22800</c:v>
                </c:pt>
                <c:pt idx="8">
                  <c:v>26290</c:v>
                </c:pt>
                <c:pt idx="9">
                  <c:v>30230</c:v>
                </c:pt>
                <c:pt idx="10">
                  <c:v>32890</c:v>
                </c:pt>
                <c:pt idx="11">
                  <c:v>35450</c:v>
                </c:pt>
              </c:numCache>
            </c:numRef>
          </c:val>
          <c:smooth val="0"/>
          <c:extLst>
            <c:ext xmlns:c16="http://schemas.microsoft.com/office/drawing/2014/chart" uri="{C3380CC4-5D6E-409C-BE32-E72D297353CC}">
              <c16:uniqueId val="{00000002-383E-4586-913C-473FE43E1188}"/>
            </c:ext>
          </c:extLst>
        </c:ser>
        <c:dLbls>
          <c:showLegendKey val="0"/>
          <c:showVal val="0"/>
          <c:showCatName val="0"/>
          <c:showSerName val="0"/>
          <c:showPercent val="0"/>
          <c:showBubbleSize val="0"/>
        </c:dLbls>
        <c:smooth val="0"/>
        <c:axId val="1089716015"/>
        <c:axId val="1717679759"/>
      </c:lineChart>
      <c:catAx>
        <c:axId val="1089716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7679759"/>
        <c:crosses val="autoZero"/>
        <c:auto val="1"/>
        <c:lblAlgn val="ctr"/>
        <c:lblOffset val="100"/>
        <c:noMultiLvlLbl val="0"/>
      </c:catAx>
      <c:valAx>
        <c:axId val="171767975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971601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Sheet1!$B$5:$B$11</cx:f>
        <cx:lvl ptCount="7">
          <cx:pt idx="0">20 - 29</cx:pt>
          <cx:pt idx="1">30 - 39</cx:pt>
          <cx:pt idx="2">40 - 49</cx:pt>
          <cx:pt idx="3">50 - 59</cx:pt>
          <cx:pt idx="4">60 - 69</cx:pt>
          <cx:pt idx="5">70 - 79</cx:pt>
          <cx:pt idx="6">80 +</cx:pt>
        </cx:lvl>
      </cx:strDim>
      <cx:numDim type="val">
        <cx:f>Sheet1!$M$5:$M$11</cx:f>
        <cx:lvl ptCount="7" formatCode="General">
          <cx:pt idx="0">10</cx:pt>
          <cx:pt idx="1">68</cx:pt>
          <cx:pt idx="2">59</cx:pt>
          <cx:pt idx="3">167</cx:pt>
          <cx:pt idx="4">149</cx:pt>
          <cx:pt idx="5">33</cx:pt>
          <cx:pt idx="6">16</cx:pt>
        </cx:lvl>
      </cx:numDim>
    </cx:data>
  </cx:chartData>
  <cx:chart>
    <cx:title pos="t" align="ctr" overlay="0">
      <cx:tx>
        <cx:txData>
          <cx:v>Membership Age (2020)</cx:v>
        </cx:txData>
      </cx:tx>
      <cx:txPr>
        <a:bodyPr spcFirstLastPara="1" vertOverflow="ellipsis" horzOverflow="overflow" wrap="square" lIns="0" tIns="0" rIns="0" bIns="0" anchor="ctr" anchorCtr="1"/>
        <a:lstStyle/>
        <a:p>
          <a:pPr algn="ctr" rtl="0">
            <a:defRPr/>
          </a:pPr>
          <a:r>
            <a:rPr lang="en-US" sz="1800" b="0" i="0" u="none" strike="noStrike" baseline="0" dirty="0">
              <a:solidFill>
                <a:sysClr val="windowText" lastClr="000000">
                  <a:lumMod val="65000"/>
                  <a:lumOff val="35000"/>
                </a:sysClr>
              </a:solidFill>
              <a:latin typeface="Calibri" panose="020F0502020204030204"/>
            </a:rPr>
            <a:t>Membership Age (2020)</a:t>
          </a:r>
        </a:p>
      </cx:txPr>
    </cx:title>
    <cx:plotArea>
      <cx:plotAreaRegion>
        <cx:series layoutId="funnel" uniqueId="{560FCC12-C8E5-446A-A0EF-CB10B16BEBFD}">
          <cx:dataLabels>
            <cx:txPr>
              <a:bodyPr spcFirstLastPara="1" vertOverflow="ellipsis" horzOverflow="overflow" wrap="square" lIns="0" tIns="0" rIns="0" bIns="0" anchor="ctr" anchorCtr="1"/>
              <a:lstStyle/>
              <a:p>
                <a:pPr algn="ctr" rtl="0">
                  <a:defRPr sz="1200">
                    <a:solidFill>
                      <a:schemeClr val="bg1"/>
                    </a:solidFill>
                  </a:defRPr>
                </a:pPr>
                <a:endParaRPr lang="en-US" sz="1200" b="0" i="0" u="none" strike="noStrike" baseline="0">
                  <a:solidFill>
                    <a:schemeClr val="bg1"/>
                  </a:solidFill>
                  <a:latin typeface="Calibri" panose="020F0502020204030204"/>
                </a:endParaRPr>
              </a:p>
            </cx:txPr>
            <cx:visibility seriesName="0" categoryName="0" value="1"/>
          </cx:dataLabels>
          <cx:dataId val="0"/>
        </cx:series>
      </cx:plotAreaRegion>
      <cx:axis id="0">
        <cx:catScaling gapWidth="0.150000006"/>
        <cx:tickLabels/>
        <cx:numFmt formatCode="@" sourceLinked="0"/>
        <cx:txPr>
          <a:bodyPr spcFirstLastPara="1" vertOverflow="ellipsis" horzOverflow="overflow" wrap="square" lIns="0" tIns="0" rIns="0" bIns="0" anchor="ctr" anchorCtr="1"/>
          <a:lstStyle/>
          <a:p>
            <a:pPr algn="ctr" rtl="0">
              <a:defRPr sz="1200"/>
            </a:pPr>
            <a:endParaRPr lang="en-US" sz="1200" b="0" i="0" u="none" strike="noStrike" baseline="0">
              <a:solidFill>
                <a:prstClr val="black">
                  <a:lumMod val="75000"/>
                  <a:lumOff val="25000"/>
                </a:prstClr>
              </a:solidFill>
              <a:latin typeface="Calibri" panose="020F0502020204030204"/>
            </a:endParaRPr>
          </a:p>
        </cx:txPr>
      </cx:axis>
      <cx:axis id="1" hidden="1">
        <cx:valScaling/>
        <cx:tickLabels/>
      </cx:axis>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withinLinearReversed" id="22">
  <a:schemeClr val="accent2"/>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24">
  <cs:axisTitle>
    <cs:lnRef idx="0"/>
    <cs:fillRef idx="0"/>
    <cs:effectRef idx="0"/>
    <cs:fontRef idx="minor">
      <a:schemeClr val="dk1">
        <a:lumMod val="75000"/>
        <a:lumOff val="25000"/>
      </a:schemeClr>
    </cs:fontRef>
    <cs:defRPr sz="9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cs:chartArea>
  <cs:dataLabel>
    <cs:lnRef idx="0"/>
    <cs:fillRef idx="0"/>
    <cs:effectRef idx="0"/>
    <cs:fontRef idx="minor">
      <a:schemeClr val="dk1"/>
    </cs:fontRef>
    <cs:defRPr sz="900"/>
  </cs:dataLabel>
  <cs:dataLabelCallout>
    <cs:lnRef idx="0"/>
    <cs:fillRef idx="0"/>
    <cs:effectRef idx="0"/>
    <cs:fontRef idx="minor">
      <a:schemeClr val="lt1"/>
    </cs:fontRef>
    <cs:spPr>
      <a:solidFill>
        <a:schemeClr val="dk1">
          <a:lumMod val="65000"/>
          <a:lumOff val="35000"/>
          <a:alpha val="75000"/>
        </a:schemeClr>
      </a:solidFill>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2857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75000"/>
            <a:lumOff val="25000"/>
          </a:schemeClr>
        </a:solidFill>
      </a:ln>
    </cs:spPr>
    <cs:defRPr sz="9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lumOff val="10000"/>
              </a:schemeClr>
            </a:gs>
            <a:gs pos="0">
              <a:schemeClr val="lt1">
                <a:lumMod val="75000"/>
                <a:alpha val="36000"/>
                <a:lumOff val="10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cs:seriesAxis>
  <cs:seriesLine>
    <cs:lnRef idx="0"/>
    <cs:fillRef idx="0"/>
    <cs:effectRef idx="0"/>
    <cs:fontRef idx="minor">
      <a:schemeClr val="dk1"/>
    </cs:fontRef>
    <cs:spPr>
      <a:ln w="9525" cap="flat">
        <a:solidFill>
          <a:schemeClr val="bg1">
            <a:lumMod val="50000"/>
          </a:schemeClr>
        </a:solidFill>
        <a:round/>
      </a:ln>
    </cs:spPr>
  </cs:seriesLine>
  <cs:title>
    <cs:lnRef idx="0"/>
    <cs:fillRef idx="0"/>
    <cs:effectRef idx="0"/>
    <cs:fontRef idx="minor">
      <a:schemeClr val="dk1">
        <a:lumMod val="75000"/>
        <a:lumOff val="25000"/>
      </a:schemeClr>
    </cs:fontRef>
    <cs:defRPr sz="1800" b="1"/>
  </cs:title>
  <cs:trendline>
    <cs:lnRef idx="0"/>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75000"/>
        <a:lumOff val="25000"/>
      </a:schemeClr>
    </cs:fontRef>
    <cs:defRPr sz="9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defRPr sz="9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0.39903</cdr:x>
      <cdr:y>0.59904</cdr:y>
    </cdr:from>
    <cdr:to>
      <cdr:x>0.60097</cdr:x>
      <cdr:y>0.70314</cdr:y>
    </cdr:to>
    <cdr:sp macro="" textlink="">
      <cdr:nvSpPr>
        <cdr:cNvPr id="2" name="TextBox 1">
          <a:extLst xmlns:a="http://schemas.openxmlformats.org/drawingml/2006/main">
            <a:ext uri="{FF2B5EF4-FFF2-40B4-BE49-F238E27FC236}">
              <a16:creationId xmlns:a16="http://schemas.microsoft.com/office/drawing/2014/main" id="{2F1EFF2E-8FCB-46B8-9122-22304A6C5409}"/>
            </a:ext>
          </a:extLst>
        </cdr:cNvPr>
        <cdr:cNvSpPr txBox="1"/>
      </cdr:nvSpPr>
      <cdr:spPr>
        <a:xfrm xmlns:a="http://schemas.openxmlformats.org/drawingml/2006/main">
          <a:off x="1849698" y="1590030"/>
          <a:ext cx="936104" cy="2763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t>1 OLS</a:t>
          </a:r>
          <a:endParaRPr lang="en-CA" sz="1100" dirty="0"/>
        </a:p>
      </cdr:txBody>
    </cdr:sp>
  </cdr:relSizeAnchor>
  <cdr:relSizeAnchor xmlns:cdr="http://schemas.openxmlformats.org/drawingml/2006/chartDrawing">
    <cdr:from>
      <cdr:x>0.39903</cdr:x>
      <cdr:y>0.44795</cdr:y>
    </cdr:from>
    <cdr:to>
      <cdr:x>0.60097</cdr:x>
      <cdr:y>0.55205</cdr:y>
    </cdr:to>
    <cdr:sp macro="" textlink="">
      <cdr:nvSpPr>
        <cdr:cNvPr id="3" name="TextBox 2">
          <a:extLst xmlns:a="http://schemas.openxmlformats.org/drawingml/2006/main">
            <a:ext uri="{FF2B5EF4-FFF2-40B4-BE49-F238E27FC236}">
              <a16:creationId xmlns:a16="http://schemas.microsoft.com/office/drawing/2014/main" id="{EE9198EA-A36D-47DD-A45A-DBA51196D8F4}"/>
            </a:ext>
          </a:extLst>
        </cdr:cNvPr>
        <cdr:cNvSpPr txBox="1"/>
      </cdr:nvSpPr>
      <cdr:spPr>
        <a:xfrm xmlns:a="http://schemas.openxmlformats.org/drawingml/2006/main">
          <a:off x="1849698" y="1188988"/>
          <a:ext cx="936104" cy="2763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dirty="0"/>
            <a:t>2</a:t>
          </a:r>
          <a:r>
            <a:rPr lang="en-US" sz="1100" dirty="0"/>
            <a:t> OLS</a:t>
          </a:r>
          <a:endParaRPr lang="en-CA" sz="1100" dirty="0"/>
        </a:p>
      </cdr:txBody>
    </cdr:sp>
  </cdr:relSizeAnchor>
  <cdr:relSizeAnchor xmlns:cdr="http://schemas.openxmlformats.org/drawingml/2006/chartDrawing">
    <cdr:from>
      <cdr:x>0.39903</cdr:x>
      <cdr:y>0.35267</cdr:y>
    </cdr:from>
    <cdr:to>
      <cdr:x>0.60097</cdr:x>
      <cdr:y>0.45678</cdr:y>
    </cdr:to>
    <cdr:sp macro="" textlink="">
      <cdr:nvSpPr>
        <cdr:cNvPr id="4" name="TextBox 3">
          <a:extLst xmlns:a="http://schemas.openxmlformats.org/drawingml/2006/main">
            <a:ext uri="{FF2B5EF4-FFF2-40B4-BE49-F238E27FC236}">
              <a16:creationId xmlns:a16="http://schemas.microsoft.com/office/drawing/2014/main" id="{FA1E9416-D726-417C-B076-F95525FBA957}"/>
            </a:ext>
          </a:extLst>
        </cdr:cNvPr>
        <cdr:cNvSpPr txBox="1"/>
      </cdr:nvSpPr>
      <cdr:spPr>
        <a:xfrm xmlns:a="http://schemas.openxmlformats.org/drawingml/2006/main">
          <a:off x="1849698" y="936104"/>
          <a:ext cx="936104" cy="2763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dirty="0"/>
            <a:t>3-5</a:t>
          </a:r>
          <a:r>
            <a:rPr lang="en-US" sz="1100" dirty="0"/>
            <a:t> OLS</a:t>
          </a:r>
          <a:endParaRPr lang="en-CA" sz="1100" dirty="0"/>
        </a:p>
      </cdr:txBody>
    </cdr:sp>
  </cdr:relSizeAnchor>
  <cdr:relSizeAnchor xmlns:cdr="http://schemas.openxmlformats.org/drawingml/2006/chartDrawing">
    <cdr:from>
      <cdr:x>0.5932</cdr:x>
      <cdr:y>0.22627</cdr:y>
    </cdr:from>
    <cdr:to>
      <cdr:x>0.79515</cdr:x>
      <cdr:y>0.33038</cdr:y>
    </cdr:to>
    <cdr:sp macro="" textlink="">
      <cdr:nvSpPr>
        <cdr:cNvPr id="5" name="TextBox 4">
          <a:extLst xmlns:a="http://schemas.openxmlformats.org/drawingml/2006/main">
            <a:ext uri="{FF2B5EF4-FFF2-40B4-BE49-F238E27FC236}">
              <a16:creationId xmlns:a16="http://schemas.microsoft.com/office/drawing/2014/main" id="{813B436C-5DB9-428A-9682-ED712F96740C}"/>
            </a:ext>
          </a:extLst>
        </cdr:cNvPr>
        <cdr:cNvSpPr txBox="1"/>
      </cdr:nvSpPr>
      <cdr:spPr>
        <a:xfrm xmlns:a="http://schemas.openxmlformats.org/drawingml/2006/main">
          <a:off x="2749798" y="600593"/>
          <a:ext cx="936104" cy="2763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dirty="0"/>
            <a:t>6+</a:t>
          </a:r>
          <a:r>
            <a:rPr lang="en-US" sz="1100" dirty="0"/>
            <a:t> OLS</a:t>
          </a:r>
          <a:endParaRPr lang="en-CA" sz="1100" dirty="0"/>
        </a:p>
      </cdr:txBody>
    </cdr:sp>
  </cdr:relSizeAnchor>
  <cdr:relSizeAnchor xmlns:cdr="http://schemas.openxmlformats.org/drawingml/2006/chartDrawing">
    <cdr:from>
      <cdr:x>0.71748</cdr:x>
      <cdr:y>0.27129</cdr:y>
    </cdr:from>
    <cdr:to>
      <cdr:x>0.77961</cdr:x>
      <cdr:y>0.40693</cdr:y>
    </cdr:to>
    <cdr:cxnSp macro="">
      <cdr:nvCxnSpPr>
        <cdr:cNvPr id="7" name="Connector: Elbow 6">
          <a:extLst xmlns:a="http://schemas.openxmlformats.org/drawingml/2006/main">
            <a:ext uri="{FF2B5EF4-FFF2-40B4-BE49-F238E27FC236}">
              <a16:creationId xmlns:a16="http://schemas.microsoft.com/office/drawing/2014/main" id="{63CC95DA-691C-4C84-A297-CE18C6ED5161}"/>
            </a:ext>
          </a:extLst>
        </cdr:cNvPr>
        <cdr:cNvCxnSpPr/>
      </cdr:nvCxnSpPr>
      <cdr:spPr>
        <a:xfrm xmlns:a="http://schemas.openxmlformats.org/drawingml/2006/main" rot="16200000" flipH="1">
          <a:off x="3325862" y="720080"/>
          <a:ext cx="288032" cy="360041"/>
        </a:xfrm>
        <a:prstGeom xmlns:a="http://schemas.openxmlformats.org/drawingml/2006/main" prst="bentConnector3">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0.06251</cdr:x>
      <cdr:y>0.14951</cdr:y>
    </cdr:from>
    <cdr:to>
      <cdr:x>0.17362</cdr:x>
      <cdr:y>0.35154</cdr:y>
    </cdr:to>
    <cdr:sp macro="" textlink="">
      <cdr:nvSpPr>
        <cdr:cNvPr id="2" name="TextBox 1">
          <a:extLst xmlns:a="http://schemas.openxmlformats.org/drawingml/2006/main">
            <a:ext uri="{FF2B5EF4-FFF2-40B4-BE49-F238E27FC236}">
              <a16:creationId xmlns:a16="http://schemas.microsoft.com/office/drawing/2014/main" id="{25D6AF6E-04E7-4365-ABFC-B083FE01EF1C}"/>
            </a:ext>
          </a:extLst>
        </cdr:cNvPr>
        <cdr:cNvSpPr txBox="1"/>
      </cdr:nvSpPr>
      <cdr:spPr>
        <a:xfrm xmlns:a="http://schemas.openxmlformats.org/drawingml/2006/main">
          <a:off x="514400" y="67667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a:t>422 Members reporting</a:t>
          </a:r>
          <a:endParaRPr lang="en-CA" sz="1400" dirty="0"/>
        </a:p>
      </cdr:txBody>
    </cdr:sp>
  </cdr:relSizeAnchor>
  <cdr:relSizeAnchor xmlns:cdr="http://schemas.openxmlformats.org/drawingml/2006/chartDrawing">
    <cdr:from>
      <cdr:x>0.42125</cdr:x>
      <cdr:y>0.14951</cdr:y>
    </cdr:from>
    <cdr:to>
      <cdr:x>0.53236</cdr:x>
      <cdr:y>0.35154</cdr:y>
    </cdr:to>
    <cdr:sp macro="" textlink="">
      <cdr:nvSpPr>
        <cdr:cNvPr id="3" name="TextBox 2">
          <a:extLst xmlns:a="http://schemas.openxmlformats.org/drawingml/2006/main">
            <a:ext uri="{FF2B5EF4-FFF2-40B4-BE49-F238E27FC236}">
              <a16:creationId xmlns:a16="http://schemas.microsoft.com/office/drawing/2014/main" id="{71DFEF03-C4B2-48DE-8DAB-39B9A3620E53}"/>
            </a:ext>
          </a:extLst>
        </cdr:cNvPr>
        <cdr:cNvSpPr txBox="1"/>
      </cdr:nvSpPr>
      <cdr:spPr>
        <a:xfrm xmlns:a="http://schemas.openxmlformats.org/drawingml/2006/main">
          <a:off x="3466728" y="67667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a:t>313 Members reporting</a:t>
          </a:r>
          <a:endParaRPr lang="en-CA" sz="1400" dirty="0"/>
        </a:p>
      </cdr:txBody>
    </cdr:sp>
  </cdr:relSizeAnchor>
  <cdr:relSizeAnchor xmlns:cdr="http://schemas.openxmlformats.org/drawingml/2006/chartDrawing">
    <cdr:from>
      <cdr:x>0.68375</cdr:x>
      <cdr:y>0.65863</cdr:y>
    </cdr:from>
    <cdr:to>
      <cdr:x>1</cdr:x>
      <cdr:y>0.91319</cdr:y>
    </cdr:to>
    <cdr:sp macro="" textlink="">
      <cdr:nvSpPr>
        <cdr:cNvPr id="4" name="TextBox 3">
          <a:extLst xmlns:a="http://schemas.openxmlformats.org/drawingml/2006/main">
            <a:ext uri="{FF2B5EF4-FFF2-40B4-BE49-F238E27FC236}">
              <a16:creationId xmlns:a16="http://schemas.microsoft.com/office/drawing/2014/main" id="{A67C4F98-6748-4202-BA6E-4D45A32AE548}"/>
            </a:ext>
          </a:extLst>
        </cdr:cNvPr>
        <cdr:cNvSpPr txBox="1"/>
      </cdr:nvSpPr>
      <cdr:spPr>
        <a:xfrm xmlns:a="http://schemas.openxmlformats.org/drawingml/2006/main">
          <a:off x="5626968" y="2980928"/>
          <a:ext cx="2602632" cy="115212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a:t>Note: </a:t>
          </a:r>
        </a:p>
        <a:p xmlns:a="http://schemas.openxmlformats.org/drawingml/2006/main">
          <a:r>
            <a:rPr lang="en-US" sz="1400" dirty="0"/>
            <a:t>On average 22 professional hours</a:t>
          </a:r>
        </a:p>
        <a:p xmlns:a="http://schemas.openxmlformats.org/drawingml/2006/main">
          <a:r>
            <a:rPr lang="en-US" sz="1400" dirty="0"/>
            <a:t> and 12 formal hours would be </a:t>
          </a:r>
        </a:p>
        <a:p xmlns:a="http://schemas.openxmlformats.org/drawingml/2006/main">
          <a:r>
            <a:rPr lang="en-US" sz="1400" dirty="0"/>
            <a:t>required</a:t>
          </a:r>
          <a:endParaRPr lang="en-CA" sz="1400" dirty="0"/>
        </a:p>
      </cdr:txBody>
    </cdr:sp>
  </cdr:relSizeAnchor>
</c:userShapes>
</file>

<file path=ppt/drawings/drawing3.xml><?xml version="1.0" encoding="utf-8"?>
<c:userShapes xmlns:c="http://schemas.openxmlformats.org/drawingml/2006/chart">
  <cdr:relSizeAnchor xmlns:cdr="http://schemas.openxmlformats.org/drawingml/2006/chartDrawing">
    <cdr:from>
      <cdr:x>0.05042</cdr:x>
      <cdr:y>0.51014</cdr:y>
    </cdr:from>
    <cdr:to>
      <cdr:x>0.90291</cdr:x>
      <cdr:y>0.51183</cdr:y>
    </cdr:to>
    <cdr:cxnSp macro="">
      <cdr:nvCxnSpPr>
        <cdr:cNvPr id="3" name="Straight Connector 2">
          <a:extLst xmlns:a="http://schemas.openxmlformats.org/drawingml/2006/main">
            <a:ext uri="{FF2B5EF4-FFF2-40B4-BE49-F238E27FC236}">
              <a16:creationId xmlns:a16="http://schemas.microsoft.com/office/drawing/2014/main" id="{8D16881D-2ED0-46EB-A979-801F57142F4B}"/>
            </a:ext>
          </a:extLst>
        </cdr:cNvPr>
        <cdr:cNvCxnSpPr/>
      </cdr:nvCxnSpPr>
      <cdr:spPr>
        <a:xfrm xmlns:a="http://schemas.openxmlformats.org/drawingml/2006/main">
          <a:off x="344244" y="2432461"/>
          <a:ext cx="5820392" cy="8058"/>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cxnSp>
  </cdr:relSizeAnchor>
  <cdr:relSizeAnchor xmlns:cdr="http://schemas.openxmlformats.org/drawingml/2006/chartDrawing">
    <cdr:from>
      <cdr:x>0.098</cdr:x>
      <cdr:y>0.31044</cdr:y>
    </cdr:from>
    <cdr:to>
      <cdr:x>0.27705</cdr:x>
      <cdr:y>0.38836</cdr:y>
    </cdr:to>
    <cdr:sp macro="" textlink="">
      <cdr:nvSpPr>
        <cdr:cNvPr id="2" name="TextBox 1"/>
        <cdr:cNvSpPr txBox="1"/>
      </cdr:nvSpPr>
      <cdr:spPr>
        <a:xfrm xmlns:a="http://schemas.openxmlformats.org/drawingml/2006/main">
          <a:off x="669073" y="1480233"/>
          <a:ext cx="1222468" cy="37153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t>Average=18</a:t>
          </a:r>
        </a:p>
      </cdr:txBody>
    </cdr:sp>
  </cdr:relSizeAnchor>
  <cdr:relSizeAnchor xmlns:cdr="http://schemas.openxmlformats.org/drawingml/2006/chartDrawing">
    <cdr:from>
      <cdr:x>0.12352</cdr:x>
      <cdr:y>0.38432</cdr:y>
    </cdr:from>
    <cdr:to>
      <cdr:x>0.14705</cdr:x>
      <cdr:y>0.48914</cdr:y>
    </cdr:to>
    <cdr:cxnSp macro="">
      <cdr:nvCxnSpPr>
        <cdr:cNvPr id="5" name="Straight Arrow Connector 4">
          <a:extLst xmlns:a="http://schemas.openxmlformats.org/drawingml/2006/main">
            <a:ext uri="{FF2B5EF4-FFF2-40B4-BE49-F238E27FC236}">
              <a16:creationId xmlns:a16="http://schemas.microsoft.com/office/drawing/2014/main" id="{8A88E312-AA8E-4451-96B5-5D72BBCECB00}"/>
            </a:ext>
          </a:extLst>
        </cdr:cNvPr>
        <cdr:cNvCxnSpPr/>
      </cdr:nvCxnSpPr>
      <cdr:spPr>
        <a:xfrm xmlns:a="http://schemas.openxmlformats.org/drawingml/2006/main" flipH="1">
          <a:off x="843307" y="1832533"/>
          <a:ext cx="160651" cy="49980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9" tIns="46590" rIns="93179" bIns="46590"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4820"/>
          </a:xfrm>
          <a:prstGeom prst="rect">
            <a:avLst/>
          </a:prstGeom>
        </p:spPr>
        <p:txBody>
          <a:bodyPr vert="horz" lIns="93179" tIns="46590" rIns="93179" bIns="46590" rtlCol="0"/>
          <a:lstStyle>
            <a:lvl1pPr algn="r">
              <a:defRPr sz="1200"/>
            </a:lvl1pPr>
          </a:lstStyle>
          <a:p>
            <a:fld id="{6AF238A4-C305-402B-8A81-536962C057A7}" type="datetimeFigureOut">
              <a:rPr lang="en-CA" smtClean="0"/>
              <a:t>2021-01-19</a:t>
            </a:fld>
            <a:endParaRPr lang="en-CA"/>
          </a:p>
        </p:txBody>
      </p:sp>
      <p:sp>
        <p:nvSpPr>
          <p:cNvPr id="4" name="Footer Placeholder 3"/>
          <p:cNvSpPr>
            <a:spLocks noGrp="1"/>
          </p:cNvSpPr>
          <p:nvPr>
            <p:ph type="ftr" sz="quarter" idx="2"/>
          </p:nvPr>
        </p:nvSpPr>
        <p:spPr>
          <a:xfrm>
            <a:off x="0" y="8829967"/>
            <a:ext cx="3037840" cy="464820"/>
          </a:xfrm>
          <a:prstGeom prst="rect">
            <a:avLst/>
          </a:prstGeom>
        </p:spPr>
        <p:txBody>
          <a:bodyPr vert="horz" lIns="93179" tIns="46590" rIns="93179" bIns="46590"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9" tIns="46590" rIns="93179" bIns="46590" rtlCol="0" anchor="b"/>
          <a:lstStyle>
            <a:lvl1pPr algn="r">
              <a:defRPr sz="1200"/>
            </a:lvl1pPr>
          </a:lstStyle>
          <a:p>
            <a:fld id="{BCA9444A-06BF-4F9F-A480-3786575E8D05}" type="slidenum">
              <a:rPr lang="en-CA" smtClean="0"/>
              <a:t>‹#›</a:t>
            </a:fld>
            <a:endParaRPr lang="en-CA"/>
          </a:p>
        </p:txBody>
      </p:sp>
    </p:spTree>
    <p:extLst>
      <p:ext uri="{BB962C8B-B14F-4D97-AF65-F5344CB8AC3E}">
        <p14:creationId xmlns:p14="http://schemas.microsoft.com/office/powerpoint/2010/main" val="4028741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367" cy="464503"/>
          </a:xfrm>
          <a:prstGeom prst="rect">
            <a:avLst/>
          </a:prstGeom>
        </p:spPr>
        <p:txBody>
          <a:bodyPr vert="horz" lIns="91129" tIns="45565" rIns="91129" bIns="45565" rtlCol="0"/>
          <a:lstStyle>
            <a:lvl1pPr algn="l">
              <a:defRPr sz="1200"/>
            </a:lvl1pPr>
          </a:lstStyle>
          <a:p>
            <a:endParaRPr lang="en-US"/>
          </a:p>
        </p:txBody>
      </p:sp>
      <p:sp>
        <p:nvSpPr>
          <p:cNvPr id="3" name="Date Placeholder 2"/>
          <p:cNvSpPr>
            <a:spLocks noGrp="1"/>
          </p:cNvSpPr>
          <p:nvPr>
            <p:ph type="dt" idx="1"/>
          </p:nvPr>
        </p:nvSpPr>
        <p:spPr>
          <a:xfrm>
            <a:off x="3971456" y="0"/>
            <a:ext cx="3037366" cy="464503"/>
          </a:xfrm>
          <a:prstGeom prst="rect">
            <a:avLst/>
          </a:prstGeom>
        </p:spPr>
        <p:txBody>
          <a:bodyPr vert="horz" lIns="91129" tIns="45565" rIns="91129" bIns="45565" rtlCol="0"/>
          <a:lstStyle>
            <a:lvl1pPr algn="r">
              <a:defRPr sz="1200"/>
            </a:lvl1pPr>
          </a:lstStyle>
          <a:p>
            <a:fld id="{A035DFAE-7900-5341-B4B4-F89FC4F4F60D}" type="datetimeFigureOut">
              <a:rPr lang="en-US" smtClean="0"/>
              <a:t>1/19/2021</a:t>
            </a:fld>
            <a:endParaRPr lang="en-US"/>
          </a:p>
        </p:txBody>
      </p:sp>
      <p:sp>
        <p:nvSpPr>
          <p:cNvPr id="4" name="Slide Image Placeholder 3"/>
          <p:cNvSpPr>
            <a:spLocks noGrp="1" noRot="1" noChangeAspect="1"/>
          </p:cNvSpPr>
          <p:nvPr>
            <p:ph type="sldImg" idx="2"/>
          </p:nvPr>
        </p:nvSpPr>
        <p:spPr>
          <a:xfrm>
            <a:off x="1182688" y="696913"/>
            <a:ext cx="4646612" cy="3486150"/>
          </a:xfrm>
          <a:prstGeom prst="rect">
            <a:avLst/>
          </a:prstGeom>
          <a:noFill/>
          <a:ln w="12700">
            <a:solidFill>
              <a:prstClr val="black"/>
            </a:solidFill>
          </a:ln>
        </p:spPr>
        <p:txBody>
          <a:bodyPr vert="horz" lIns="91129" tIns="45565" rIns="91129" bIns="45565" rtlCol="0" anchor="ctr"/>
          <a:lstStyle/>
          <a:p>
            <a:endParaRPr lang="en-US"/>
          </a:p>
        </p:txBody>
      </p:sp>
      <p:sp>
        <p:nvSpPr>
          <p:cNvPr id="5" name="Notes Placeholder 4"/>
          <p:cNvSpPr>
            <a:spLocks noGrp="1"/>
          </p:cNvSpPr>
          <p:nvPr>
            <p:ph type="body" sz="quarter" idx="3"/>
          </p:nvPr>
        </p:nvSpPr>
        <p:spPr>
          <a:xfrm>
            <a:off x="700567" y="4415156"/>
            <a:ext cx="5609267" cy="4183697"/>
          </a:xfrm>
          <a:prstGeom prst="rect">
            <a:avLst/>
          </a:prstGeom>
        </p:spPr>
        <p:txBody>
          <a:bodyPr vert="horz" lIns="91129" tIns="45565" rIns="91129" bIns="455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312"/>
            <a:ext cx="3037367" cy="464503"/>
          </a:xfrm>
          <a:prstGeom prst="rect">
            <a:avLst/>
          </a:prstGeom>
        </p:spPr>
        <p:txBody>
          <a:bodyPr vert="horz" lIns="91129" tIns="45565" rIns="91129" bIns="45565" rtlCol="0" anchor="b"/>
          <a:lstStyle>
            <a:lvl1pPr algn="l">
              <a:defRPr sz="1200"/>
            </a:lvl1pPr>
          </a:lstStyle>
          <a:p>
            <a:endParaRPr lang="en-US"/>
          </a:p>
        </p:txBody>
      </p:sp>
      <p:sp>
        <p:nvSpPr>
          <p:cNvPr id="7" name="Slide Number Placeholder 6"/>
          <p:cNvSpPr>
            <a:spLocks noGrp="1"/>
          </p:cNvSpPr>
          <p:nvPr>
            <p:ph type="sldNum" sz="quarter" idx="5"/>
          </p:nvPr>
        </p:nvSpPr>
        <p:spPr>
          <a:xfrm>
            <a:off x="3971456" y="8830312"/>
            <a:ext cx="3037366" cy="464503"/>
          </a:xfrm>
          <a:prstGeom prst="rect">
            <a:avLst/>
          </a:prstGeom>
        </p:spPr>
        <p:txBody>
          <a:bodyPr vert="horz" lIns="91129" tIns="45565" rIns="91129" bIns="45565" rtlCol="0" anchor="b"/>
          <a:lstStyle>
            <a:lvl1pPr algn="r">
              <a:defRPr sz="1200"/>
            </a:lvl1pPr>
          </a:lstStyle>
          <a:p>
            <a:fld id="{DDC249DA-69F9-B044-9AB3-3415656572E1}" type="slidenum">
              <a:rPr lang="en-US" smtClean="0"/>
              <a:t>‹#›</a:t>
            </a:fld>
            <a:endParaRPr lang="en-US"/>
          </a:p>
        </p:txBody>
      </p:sp>
    </p:spTree>
    <p:extLst>
      <p:ext uri="{BB962C8B-B14F-4D97-AF65-F5344CB8AC3E}">
        <p14:creationId xmlns:p14="http://schemas.microsoft.com/office/powerpoint/2010/main" val="25980879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Turning now to Complaints, the total number of formal complaints we received last year was 21, which was 7 more than 2018, and 7 above the average over the past 10 years.  Again, I do not have any statistical information which would allow me to analyze why there was a slight spike in complaints over the past year, but I can comment on the fact that most of these seem to derive from deficiencies in members’ research, communication issues, and contractual issues between the surveyor and the client.  17 of the complaints received in 2019 were from members of the public, 1 was from an OLS, and three were submitted by the Registrar.</a:t>
            </a:r>
            <a:endParaRPr lang="en-CA" dirty="0"/>
          </a:p>
        </p:txBody>
      </p:sp>
      <p:sp>
        <p:nvSpPr>
          <p:cNvPr id="4" name="Slide Number Placeholder 3"/>
          <p:cNvSpPr>
            <a:spLocks noGrp="1"/>
          </p:cNvSpPr>
          <p:nvPr>
            <p:ph type="sldNum" sz="quarter" idx="5"/>
          </p:nvPr>
        </p:nvSpPr>
        <p:spPr/>
        <p:txBody>
          <a:bodyPr/>
          <a:lstStyle/>
          <a:p>
            <a:fld id="{61B5906C-A243-429A-9C05-9550F608D94E}" type="slidenum">
              <a:rPr lang="en-CA" smtClean="0"/>
              <a:t>21</a:t>
            </a:fld>
            <a:endParaRPr lang="en-CA"/>
          </a:p>
        </p:txBody>
      </p:sp>
    </p:spTree>
    <p:extLst>
      <p:ext uri="{BB962C8B-B14F-4D97-AF65-F5344CB8AC3E}">
        <p14:creationId xmlns:p14="http://schemas.microsoft.com/office/powerpoint/2010/main" val="504484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lvl1pPr>
              <a:defRPr/>
            </a:lvl1pPr>
          </a:lstStyle>
          <a:p>
            <a:fld id="{A603592A-DAC7-43DC-B453-A2FDCBCEF019}" type="datetime1">
              <a:rPr lang="en-CA" smtClean="0"/>
              <a:t>2021-01-19</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2142736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baseline="0"/>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sz="2000"/>
            </a:lvl1pPr>
            <a:lvl2pPr>
              <a:defRPr sz="17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10"/>
          </p:nvPr>
        </p:nvSpPr>
        <p:spPr/>
        <p:txBody>
          <a:bodyPr/>
          <a:lstStyle>
            <a:lvl1pPr>
              <a:defRPr/>
            </a:lvl1pPr>
          </a:lstStyle>
          <a:p>
            <a:fld id="{BB97B15B-5E01-43EE-BABF-78926CA77420}" type="datetime1">
              <a:rPr lang="en-CA" smtClean="0"/>
              <a:t>2021-01-19</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336561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68AB1DD4-3385-4766-9E30-E77A4E02ED44}" type="datetime1">
              <a:rPr lang="en-CA" smtClean="0"/>
              <a:t>2021-01-19</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189887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4"/>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4"/>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3"/>
          <p:cNvSpPr>
            <a:spLocks noGrp="1"/>
          </p:cNvSpPr>
          <p:nvPr>
            <p:ph type="dt" sz="half" idx="10"/>
          </p:nvPr>
        </p:nvSpPr>
        <p:spPr/>
        <p:txBody>
          <a:bodyPr/>
          <a:lstStyle>
            <a:lvl1pPr>
              <a:defRPr/>
            </a:lvl1pPr>
          </a:lstStyle>
          <a:p>
            <a:fld id="{A224AAED-9DDD-49E8-81E5-466CC2B400AB}" type="datetime1">
              <a:rPr lang="en-CA" smtClean="0"/>
              <a:t>2021-01-19</a:t>
            </a:fld>
            <a:endParaRPr lang="en-CA"/>
          </a:p>
        </p:txBody>
      </p:sp>
      <p:sp>
        <p:nvSpPr>
          <p:cNvPr id="6" name="Footer Placeholder 4"/>
          <p:cNvSpPr>
            <a:spLocks noGrp="1"/>
          </p:cNvSpPr>
          <p:nvPr>
            <p:ph type="ftr" sz="quarter" idx="11"/>
          </p:nvPr>
        </p:nvSpPr>
        <p:spPr/>
        <p:txBody>
          <a:bodyPr/>
          <a:lstStyle>
            <a:lvl1pPr>
              <a:defRPr/>
            </a:lvl1pPr>
          </a:lstStyle>
          <a:p>
            <a:endParaRPr lang="en-CA"/>
          </a:p>
        </p:txBody>
      </p:sp>
      <p:sp>
        <p:nvSpPr>
          <p:cNvPr id="7"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2083505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p:cNvSpPr>
            <a:spLocks noGrp="1"/>
          </p:cNvSpPr>
          <p:nvPr>
            <p:ph type="dt" sz="half" idx="10"/>
          </p:nvPr>
        </p:nvSpPr>
        <p:spPr/>
        <p:txBody>
          <a:bodyPr/>
          <a:lstStyle>
            <a:lvl1pPr>
              <a:defRPr/>
            </a:lvl1pPr>
          </a:lstStyle>
          <a:p>
            <a:fld id="{DA121972-0F31-4A44-8225-CCECFBB19C14}" type="datetime1">
              <a:rPr lang="en-CA" smtClean="0"/>
              <a:t>2021-01-19</a:t>
            </a:fld>
            <a:endParaRPr lang="en-CA"/>
          </a:p>
        </p:txBody>
      </p:sp>
      <p:sp>
        <p:nvSpPr>
          <p:cNvPr id="8" name="Footer Placeholder 4"/>
          <p:cNvSpPr>
            <a:spLocks noGrp="1"/>
          </p:cNvSpPr>
          <p:nvPr>
            <p:ph type="ftr" sz="quarter" idx="11"/>
          </p:nvPr>
        </p:nvSpPr>
        <p:spPr/>
        <p:txBody>
          <a:bodyPr/>
          <a:lstStyle>
            <a:lvl1pPr>
              <a:defRPr/>
            </a:lvl1pPr>
          </a:lstStyle>
          <a:p>
            <a:endParaRPr lang="en-CA"/>
          </a:p>
        </p:txBody>
      </p:sp>
      <p:sp>
        <p:nvSpPr>
          <p:cNvPr id="9"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3975854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3"/>
          <p:cNvSpPr>
            <a:spLocks noGrp="1"/>
          </p:cNvSpPr>
          <p:nvPr>
            <p:ph type="dt" sz="half" idx="10"/>
          </p:nvPr>
        </p:nvSpPr>
        <p:spPr/>
        <p:txBody>
          <a:bodyPr/>
          <a:lstStyle>
            <a:lvl1pPr>
              <a:defRPr/>
            </a:lvl1pPr>
          </a:lstStyle>
          <a:p>
            <a:fld id="{5CC7AE11-C99B-470F-8A95-13E12894A0B3}" type="datetime1">
              <a:rPr lang="en-CA" smtClean="0"/>
              <a:t>2021-01-19</a:t>
            </a:fld>
            <a:endParaRPr lang="en-CA"/>
          </a:p>
        </p:txBody>
      </p:sp>
      <p:sp>
        <p:nvSpPr>
          <p:cNvPr id="4" name="Footer Placeholder 4"/>
          <p:cNvSpPr>
            <a:spLocks noGrp="1"/>
          </p:cNvSpPr>
          <p:nvPr>
            <p:ph type="ftr" sz="quarter" idx="11"/>
          </p:nvPr>
        </p:nvSpPr>
        <p:spPr/>
        <p:txBody>
          <a:bodyPr/>
          <a:lstStyle>
            <a:lvl1pPr>
              <a:defRPr/>
            </a:lvl1pPr>
          </a:lstStyle>
          <a:p>
            <a:endParaRPr lang="en-CA"/>
          </a:p>
        </p:txBody>
      </p:sp>
      <p:sp>
        <p:nvSpPr>
          <p:cNvPr id="5"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3834566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09080FB-B34D-4E36-9E91-AD97743FF5D6}" type="datetime1">
              <a:rPr lang="en-CA" smtClean="0"/>
              <a:t>2021-01-19</a:t>
            </a:fld>
            <a:endParaRPr lang="en-CA"/>
          </a:p>
        </p:txBody>
      </p:sp>
      <p:sp>
        <p:nvSpPr>
          <p:cNvPr id="3" name="Footer Placeholder 4"/>
          <p:cNvSpPr>
            <a:spLocks noGrp="1"/>
          </p:cNvSpPr>
          <p:nvPr>
            <p:ph type="ftr" sz="quarter" idx="11"/>
          </p:nvPr>
        </p:nvSpPr>
        <p:spPr/>
        <p:txBody>
          <a:bodyPr/>
          <a:lstStyle>
            <a:lvl1pPr>
              <a:defRPr/>
            </a:lvl1pPr>
          </a:lstStyle>
          <a:p>
            <a:endParaRPr lang="en-CA"/>
          </a:p>
        </p:txBody>
      </p:sp>
      <p:sp>
        <p:nvSpPr>
          <p:cNvPr id="4"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348231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endParaRPr lang="en-CA"/>
          </a:p>
        </p:txBody>
      </p:sp>
      <p:sp>
        <p:nvSpPr>
          <p:cNvPr id="3" name="Content Placeholder 2"/>
          <p:cNvSpPr>
            <a:spLocks noGrp="1"/>
          </p:cNvSpPr>
          <p:nvPr>
            <p:ph idx="1"/>
          </p:nvPr>
        </p:nvSpPr>
        <p:spPr>
          <a:xfrm>
            <a:off x="3575050" y="27305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E5F2D513-7E42-4B1A-BF69-9864EF5DE1D1}" type="datetime1">
              <a:rPr lang="en-CA" smtClean="0"/>
              <a:t>2021-01-19</a:t>
            </a:fld>
            <a:endParaRPr lang="en-CA"/>
          </a:p>
        </p:txBody>
      </p:sp>
      <p:sp>
        <p:nvSpPr>
          <p:cNvPr id="6" name="Footer Placeholder 4"/>
          <p:cNvSpPr>
            <a:spLocks noGrp="1"/>
          </p:cNvSpPr>
          <p:nvPr>
            <p:ph type="ftr" sz="quarter" idx="11"/>
          </p:nvPr>
        </p:nvSpPr>
        <p:spPr/>
        <p:txBody>
          <a:bodyPr/>
          <a:lstStyle>
            <a:lvl1pPr>
              <a:defRPr/>
            </a:lvl1pPr>
          </a:lstStyle>
          <a:p>
            <a:endParaRPr lang="en-CA"/>
          </a:p>
        </p:txBody>
      </p:sp>
      <p:sp>
        <p:nvSpPr>
          <p:cNvPr id="7"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1455314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C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7817D360-BB0A-4069-A98F-FCAA41B710A9}" type="datetime1">
              <a:rPr lang="en-CA" smtClean="0"/>
              <a:t>2021-01-19</a:t>
            </a:fld>
            <a:endParaRPr lang="en-CA"/>
          </a:p>
        </p:txBody>
      </p:sp>
      <p:sp>
        <p:nvSpPr>
          <p:cNvPr id="6" name="Footer Placeholder 4"/>
          <p:cNvSpPr>
            <a:spLocks noGrp="1"/>
          </p:cNvSpPr>
          <p:nvPr>
            <p:ph type="ftr" sz="quarter" idx="11"/>
          </p:nvPr>
        </p:nvSpPr>
        <p:spPr/>
        <p:txBody>
          <a:bodyPr/>
          <a:lstStyle>
            <a:lvl1pPr>
              <a:defRPr/>
            </a:lvl1pPr>
          </a:lstStyle>
          <a:p>
            <a:endParaRPr lang="en-CA"/>
          </a:p>
        </p:txBody>
      </p:sp>
      <p:sp>
        <p:nvSpPr>
          <p:cNvPr id="7"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3034258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lvl1pPr>
              <a:defRPr/>
            </a:lvl1pPr>
          </a:lstStyle>
          <a:p>
            <a:fld id="{A9688EB4-5606-462C-A3D2-726E68F4E64F}" type="datetime1">
              <a:rPr lang="en-CA" smtClean="0"/>
              <a:t>2021-01-19</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1527658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lvl1pPr>
              <a:defRPr/>
            </a:lvl1pPr>
          </a:lstStyle>
          <a:p>
            <a:fld id="{EE65D144-3BD8-4303-B990-1B30EF9A6A8C}" type="datetime1">
              <a:rPr lang="en-CA" smtClean="0"/>
              <a:t>2021-01-19</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8808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FE9F04C3-8718-44B2-9918-3CDD5114C632}" type="datetime1">
              <a:rPr lang="en-CA" smtClean="0"/>
              <a:t>2021-01-19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EADCA33-26EF-4E89-9411-DD9DC169DF86}" type="slidenum">
              <a:rPr lang="en-CA" smtClean="0"/>
              <a:t>‹#›</a:t>
            </a:fld>
            <a:endParaRPr lang="en-CA"/>
          </a:p>
        </p:txBody>
      </p:sp>
    </p:spTree>
    <p:extLst>
      <p:ext uri="{BB962C8B-B14F-4D97-AF65-F5344CB8AC3E}">
        <p14:creationId xmlns:p14="http://schemas.microsoft.com/office/powerpoint/2010/main" val="3468601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accent3">
                <a:shade val="45000"/>
                <a:satMod val="135000"/>
              </a:schemeClr>
              <a:prstClr val="white"/>
            </a:duotone>
            <a:extLst>
              <a:ext uri="{BEBA8EAE-BF5A-486C-A8C5-ECC9F3942E4B}">
                <a14:imgProps xmlns:a14="http://schemas.microsoft.com/office/drawing/2010/main">
                  <a14:imgLayer r:embed="rId15">
                    <a14:imgEffect>
                      <a14:colorTemperature colorTemp="6875"/>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CA"/>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2"/>
          </p:nvPr>
        </p:nvSpPr>
        <p:spPr>
          <a:xfrm>
            <a:off x="457200" y="6356352"/>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900">
                <a:solidFill>
                  <a:srgbClr val="89A0BD"/>
                </a:solidFill>
              </a:defRPr>
            </a:lvl1pPr>
          </a:lstStyle>
          <a:p>
            <a:fld id="{DFF13A34-E5FB-4D9C-B910-B99B15040CFE}" type="datetime1">
              <a:rPr lang="en-CA" smtClean="0"/>
              <a:t>2021-01-19</a:t>
            </a:fld>
            <a:endParaRPr lang="en-CA"/>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cs typeface="+mn-cs"/>
              </a:defRPr>
            </a:lvl1pPr>
          </a:lstStyle>
          <a:p>
            <a:endParaRPr lang="en-CA"/>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A0BD"/>
                </a:solidFill>
              </a:defRPr>
            </a:lvl1pPr>
          </a:lstStyle>
          <a:p>
            <a:fld id="{0EADCA33-26EF-4E89-9411-DD9DC169DF86}" type="slidenum">
              <a:rPr lang="en-CA" smtClean="0"/>
              <a:t>‹#›</a:t>
            </a:fld>
            <a:endParaRPr lang="en-CA"/>
          </a:p>
        </p:txBody>
      </p:sp>
    </p:spTree>
    <p:extLst>
      <p:ext uri="{BB962C8B-B14F-4D97-AF65-F5344CB8AC3E}">
        <p14:creationId xmlns:p14="http://schemas.microsoft.com/office/powerpoint/2010/main" val="2523698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1" fontAlgn="base" hangingPunct="1">
        <a:spcBef>
          <a:spcPct val="0"/>
        </a:spcBef>
        <a:spcAft>
          <a:spcPct val="0"/>
        </a:spcAft>
        <a:defRPr sz="2700" kern="1200">
          <a:solidFill>
            <a:schemeClr val="tx1"/>
          </a:solidFill>
          <a:latin typeface="+mj-lt"/>
          <a:ea typeface="ＭＳ Ｐゴシック" charset="-128"/>
          <a:cs typeface="ＭＳ Ｐゴシック" charset="-128"/>
        </a:defRPr>
      </a:lvl1pPr>
      <a:lvl2pPr algn="ctr" rtl="0" eaLnBrk="1" fontAlgn="base" hangingPunct="1">
        <a:spcBef>
          <a:spcPct val="0"/>
        </a:spcBef>
        <a:spcAft>
          <a:spcPct val="0"/>
        </a:spcAft>
        <a:defRPr sz="2700">
          <a:solidFill>
            <a:schemeClr val="tx1"/>
          </a:solidFill>
          <a:latin typeface="Calibri" pitchFamily="34" charset="0"/>
          <a:ea typeface="ＭＳ Ｐゴシック" charset="-128"/>
          <a:cs typeface="ＭＳ Ｐゴシック" charset="-128"/>
        </a:defRPr>
      </a:lvl2pPr>
      <a:lvl3pPr algn="ctr" rtl="0" eaLnBrk="1" fontAlgn="base" hangingPunct="1">
        <a:spcBef>
          <a:spcPct val="0"/>
        </a:spcBef>
        <a:spcAft>
          <a:spcPct val="0"/>
        </a:spcAft>
        <a:defRPr sz="2700">
          <a:solidFill>
            <a:schemeClr val="tx1"/>
          </a:solidFill>
          <a:latin typeface="Calibri" pitchFamily="34" charset="0"/>
          <a:ea typeface="ＭＳ Ｐゴシック" charset="-128"/>
          <a:cs typeface="ＭＳ Ｐゴシック" charset="-128"/>
        </a:defRPr>
      </a:lvl3pPr>
      <a:lvl4pPr algn="ctr" rtl="0" eaLnBrk="1" fontAlgn="base" hangingPunct="1">
        <a:spcBef>
          <a:spcPct val="0"/>
        </a:spcBef>
        <a:spcAft>
          <a:spcPct val="0"/>
        </a:spcAft>
        <a:defRPr sz="2700">
          <a:solidFill>
            <a:schemeClr val="tx1"/>
          </a:solidFill>
          <a:latin typeface="Calibri" pitchFamily="34" charset="0"/>
          <a:ea typeface="ＭＳ Ｐゴシック" charset="-128"/>
          <a:cs typeface="ＭＳ Ｐゴシック" charset="-128"/>
        </a:defRPr>
      </a:lvl4pPr>
      <a:lvl5pPr algn="ctr" rtl="0" eaLnBrk="1" fontAlgn="base" hangingPunct="1">
        <a:spcBef>
          <a:spcPct val="0"/>
        </a:spcBef>
        <a:spcAft>
          <a:spcPct val="0"/>
        </a:spcAft>
        <a:defRPr sz="2700">
          <a:solidFill>
            <a:schemeClr val="tx1"/>
          </a:solidFill>
          <a:latin typeface="Calibri" pitchFamily="34" charset="0"/>
          <a:ea typeface="ＭＳ Ｐゴシック" charset="-128"/>
          <a:cs typeface="ＭＳ Ｐゴシック" charset="-128"/>
        </a:defRPr>
      </a:lvl5pPr>
      <a:lvl6pPr marL="342900" algn="ctr" rtl="0" eaLnBrk="1" fontAlgn="base" hangingPunct="1">
        <a:spcBef>
          <a:spcPct val="0"/>
        </a:spcBef>
        <a:spcAft>
          <a:spcPct val="0"/>
        </a:spcAft>
        <a:defRPr sz="3300">
          <a:solidFill>
            <a:schemeClr val="tx1"/>
          </a:solidFill>
          <a:latin typeface="Calibri" pitchFamily="34" charset="0"/>
        </a:defRPr>
      </a:lvl6pPr>
      <a:lvl7pPr marL="685800" algn="ctr" rtl="0" eaLnBrk="1" fontAlgn="base" hangingPunct="1">
        <a:spcBef>
          <a:spcPct val="0"/>
        </a:spcBef>
        <a:spcAft>
          <a:spcPct val="0"/>
        </a:spcAft>
        <a:defRPr sz="3300">
          <a:solidFill>
            <a:schemeClr val="tx1"/>
          </a:solidFill>
          <a:latin typeface="Calibri" pitchFamily="34" charset="0"/>
        </a:defRPr>
      </a:lvl7pPr>
      <a:lvl8pPr marL="1028700" algn="ctr" rtl="0" eaLnBrk="1" fontAlgn="base" hangingPunct="1">
        <a:spcBef>
          <a:spcPct val="0"/>
        </a:spcBef>
        <a:spcAft>
          <a:spcPct val="0"/>
        </a:spcAft>
        <a:defRPr sz="3300">
          <a:solidFill>
            <a:schemeClr val="tx1"/>
          </a:solidFill>
          <a:latin typeface="Calibri" pitchFamily="34" charset="0"/>
        </a:defRPr>
      </a:lvl8pPr>
      <a:lvl9pPr marL="1371600" algn="ctr" rtl="0" eaLnBrk="1" fontAlgn="base" hangingPunct="1">
        <a:spcBef>
          <a:spcPct val="0"/>
        </a:spcBef>
        <a:spcAft>
          <a:spcPct val="0"/>
        </a:spcAft>
        <a:defRPr sz="3300">
          <a:solidFill>
            <a:schemeClr val="tx1"/>
          </a:solidFill>
          <a:latin typeface="Calibri" pitchFamily="34" charset="0"/>
        </a:defRPr>
      </a:lvl9pPr>
    </p:titleStyle>
    <p:bodyStyle>
      <a:lvl1pPr marL="257175" indent="-257175" algn="l" rtl="0" eaLnBrk="1" fontAlgn="base" hangingPunct="1">
        <a:spcBef>
          <a:spcPct val="20000"/>
        </a:spcBef>
        <a:spcAft>
          <a:spcPct val="0"/>
        </a:spcAft>
        <a:buFont typeface="Arial" panose="020B0604020202020204" pitchFamily="34" charset="0"/>
        <a:buChar char="•"/>
        <a:defRPr kern="1200">
          <a:solidFill>
            <a:schemeClr val="tx1"/>
          </a:solidFill>
          <a:latin typeface="+mn-lt"/>
          <a:ea typeface="ＭＳ Ｐゴシック" charset="-128"/>
          <a:cs typeface="ＭＳ Ｐゴシック" charset="-128"/>
        </a:defRPr>
      </a:lvl1pPr>
      <a:lvl2pPr marL="557213" indent="-214313" algn="l"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ＭＳ Ｐゴシック" charset="-128"/>
          <a:cs typeface="+mn-cs"/>
        </a:defRPr>
      </a:lvl2pPr>
      <a:lvl3pPr marL="857250" indent="-171450" algn="l" rtl="0" eaLnBrk="1" fontAlgn="base" hangingPunct="1">
        <a:spcBef>
          <a:spcPct val="20000"/>
        </a:spcBef>
        <a:spcAft>
          <a:spcPct val="0"/>
        </a:spcAft>
        <a:buFont typeface="Arial" panose="020B0604020202020204" pitchFamily="34" charset="0"/>
        <a:buChar char="•"/>
        <a:defRPr kern="1200">
          <a:solidFill>
            <a:schemeClr val="tx1"/>
          </a:solidFill>
          <a:latin typeface="+mn-lt"/>
          <a:ea typeface="ＭＳ Ｐゴシック" charset="-128"/>
          <a:cs typeface="+mn-cs"/>
        </a:defRPr>
      </a:lvl3pPr>
      <a:lvl4pPr marL="1200150" indent="-171450" algn="l" rtl="0" eaLnBrk="1" fontAlgn="base" hangingPunct="1">
        <a:spcBef>
          <a:spcPct val="20000"/>
        </a:spcBef>
        <a:spcAft>
          <a:spcPct val="0"/>
        </a:spcAft>
        <a:buFont typeface="Arial" panose="020B0604020202020204" pitchFamily="34" charset="0"/>
        <a:buChar char="–"/>
        <a:defRPr sz="1200" kern="1200">
          <a:solidFill>
            <a:schemeClr val="tx1"/>
          </a:solidFill>
          <a:latin typeface="+mn-lt"/>
          <a:ea typeface="ＭＳ Ｐゴシック" charset="-128"/>
          <a:cs typeface="+mn-cs"/>
        </a:defRPr>
      </a:lvl4pPr>
      <a:lvl5pPr marL="1543050" indent="-171450" algn="l" rtl="0" eaLnBrk="1" fontAlgn="base" hangingPunct="1">
        <a:spcBef>
          <a:spcPct val="20000"/>
        </a:spcBef>
        <a:spcAft>
          <a:spcPct val="0"/>
        </a:spcAft>
        <a:buFont typeface="Arial" panose="020B0604020202020204" pitchFamily="34" charset="0"/>
        <a:buChar char="»"/>
        <a:defRPr sz="1000" kern="1200">
          <a:solidFill>
            <a:schemeClr val="tx1"/>
          </a:solidFill>
          <a:latin typeface="+mn-lt"/>
          <a:ea typeface="ＭＳ Ｐゴシック" charset="-128"/>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4/relationships/chartEx" Target="../charts/chartEx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6.xml"/><Relationship Id="rId4" Type="http://schemas.openxmlformats.org/officeDocument/2006/relationships/chart" Target="../charts/char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6.xml"/><Relationship Id="rId5" Type="http://schemas.openxmlformats.org/officeDocument/2006/relationships/chart" Target="../charts/chart23.xml"/><Relationship Id="rId4" Type="http://schemas.openxmlformats.org/officeDocument/2006/relationships/chart" Target="../charts/chart22.xml"/></Relationships>
</file>

<file path=ppt/slides/_rels/slide19.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slide" Target="slide60.xml"/><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35CC2-AEC9-42EA-8EFB-A9C669F60147}"/>
              </a:ext>
            </a:extLst>
          </p:cNvPr>
          <p:cNvSpPr>
            <a:spLocks noGrp="1"/>
          </p:cNvSpPr>
          <p:nvPr>
            <p:ph type="ctrTitle"/>
          </p:nvPr>
        </p:nvSpPr>
        <p:spPr>
          <a:xfrm>
            <a:off x="911624" y="1123844"/>
            <a:ext cx="7772400" cy="1470025"/>
          </a:xfrm>
        </p:spPr>
        <p:txBody>
          <a:bodyPr/>
          <a:lstStyle/>
          <a:p>
            <a:r>
              <a:rPr lang="en-US" dirty="0"/>
              <a:t>Dashboard Draft</a:t>
            </a:r>
            <a:endParaRPr lang="en-CA" dirty="0"/>
          </a:p>
        </p:txBody>
      </p:sp>
      <p:sp>
        <p:nvSpPr>
          <p:cNvPr id="3" name="Subtitle 2">
            <a:extLst>
              <a:ext uri="{FF2B5EF4-FFF2-40B4-BE49-F238E27FC236}">
                <a16:creationId xmlns:a16="http://schemas.microsoft.com/office/drawing/2014/main" id="{791A52FC-C17F-4C5F-9CA2-ED2C7B157A52}"/>
              </a:ext>
            </a:extLst>
          </p:cNvPr>
          <p:cNvSpPr>
            <a:spLocks noGrp="1"/>
          </p:cNvSpPr>
          <p:nvPr>
            <p:ph type="subTitle" idx="1"/>
          </p:nvPr>
        </p:nvSpPr>
        <p:spPr>
          <a:xfrm>
            <a:off x="1597424" y="2616708"/>
            <a:ext cx="6400800" cy="1752600"/>
          </a:xfrm>
        </p:spPr>
        <p:txBody>
          <a:bodyPr/>
          <a:lstStyle/>
          <a:p>
            <a:r>
              <a:rPr lang="en-US" dirty="0"/>
              <a:t>2021/01/19</a:t>
            </a:r>
          </a:p>
          <a:p>
            <a:endParaRPr lang="en-US" dirty="0"/>
          </a:p>
          <a:p>
            <a:endParaRPr lang="en-US" dirty="0"/>
          </a:p>
          <a:p>
            <a:endParaRPr lang="en-CA" dirty="0"/>
          </a:p>
        </p:txBody>
      </p:sp>
      <p:sp>
        <p:nvSpPr>
          <p:cNvPr id="4" name="Slide Number Placeholder 3">
            <a:extLst>
              <a:ext uri="{FF2B5EF4-FFF2-40B4-BE49-F238E27FC236}">
                <a16:creationId xmlns:a16="http://schemas.microsoft.com/office/drawing/2014/main" id="{8D833BEC-927B-484F-9B4D-910DE619E968}"/>
              </a:ext>
            </a:extLst>
          </p:cNvPr>
          <p:cNvSpPr>
            <a:spLocks noGrp="1"/>
          </p:cNvSpPr>
          <p:nvPr>
            <p:ph type="sldNum" sz="quarter" idx="12"/>
          </p:nvPr>
        </p:nvSpPr>
        <p:spPr/>
        <p:txBody>
          <a:bodyPr/>
          <a:lstStyle/>
          <a:p>
            <a:fld id="{0EADCA33-26EF-4E89-9411-DD9DC169DF86}" type="slidenum">
              <a:rPr lang="en-CA" smtClean="0"/>
              <a:t>1</a:t>
            </a:fld>
            <a:endParaRPr lang="en-CA"/>
          </a:p>
        </p:txBody>
      </p:sp>
    </p:spTree>
    <p:extLst>
      <p:ext uri="{BB962C8B-B14F-4D97-AF65-F5344CB8AC3E}">
        <p14:creationId xmlns:p14="http://schemas.microsoft.com/office/powerpoint/2010/main" val="2407650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914E9-A4AC-4C7E-95E9-CA0FC3B2F49C}"/>
              </a:ext>
            </a:extLst>
          </p:cNvPr>
          <p:cNvSpPr>
            <a:spLocks noGrp="1"/>
          </p:cNvSpPr>
          <p:nvPr>
            <p:ph type="title"/>
          </p:nvPr>
        </p:nvSpPr>
        <p:spPr/>
        <p:txBody>
          <a:bodyPr/>
          <a:lstStyle/>
          <a:p>
            <a:r>
              <a:rPr lang="en-US" dirty="0"/>
              <a:t>Table of Contents</a:t>
            </a:r>
            <a:endParaRPr lang="en-CA" dirty="0"/>
          </a:p>
        </p:txBody>
      </p:sp>
      <p:sp>
        <p:nvSpPr>
          <p:cNvPr id="3" name="Content Placeholder 2">
            <a:extLst>
              <a:ext uri="{FF2B5EF4-FFF2-40B4-BE49-F238E27FC236}">
                <a16:creationId xmlns:a16="http://schemas.microsoft.com/office/drawing/2014/main" id="{46F5EE4F-D919-446D-AD78-26B9AD963526}"/>
              </a:ext>
            </a:extLst>
          </p:cNvPr>
          <p:cNvSpPr>
            <a:spLocks noGrp="1"/>
          </p:cNvSpPr>
          <p:nvPr>
            <p:ph idx="1"/>
          </p:nvPr>
        </p:nvSpPr>
        <p:spPr>
          <a:xfrm>
            <a:off x="457200" y="1268760"/>
            <a:ext cx="8229600" cy="4525963"/>
          </a:xfrm>
        </p:spPr>
        <p:txBody>
          <a:bodyPr/>
          <a:lstStyle/>
          <a:p>
            <a:pPr marL="0" indent="0">
              <a:buNone/>
            </a:pPr>
            <a:r>
              <a:rPr lang="en-US" b="1" dirty="0"/>
              <a:t>Annual Statistics</a:t>
            </a:r>
          </a:p>
          <a:p>
            <a:r>
              <a:rPr lang="en-US" dirty="0"/>
              <a:t>Slides 3 to 7 – member demographics</a:t>
            </a:r>
          </a:p>
          <a:p>
            <a:r>
              <a:rPr lang="en-US" dirty="0"/>
              <a:t> Slides 8 &amp; 10 – work volume/income (new slide included)</a:t>
            </a:r>
          </a:p>
          <a:p>
            <a:r>
              <a:rPr lang="en-US" dirty="0"/>
              <a:t>Slides 11 &amp; 12 – Finances</a:t>
            </a:r>
          </a:p>
          <a:p>
            <a:r>
              <a:rPr lang="en-US" dirty="0"/>
              <a:t>Slide 13 &amp; 14 – CPD Statistics</a:t>
            </a:r>
          </a:p>
          <a:p>
            <a:r>
              <a:rPr lang="en-US" dirty="0"/>
              <a:t>Slides 15 to 19 – Insurance Claims</a:t>
            </a:r>
          </a:p>
          <a:p>
            <a:r>
              <a:rPr lang="en-US" dirty="0"/>
              <a:t>Slide 20 – SRD Results</a:t>
            </a:r>
          </a:p>
          <a:p>
            <a:r>
              <a:rPr lang="en-US" dirty="0"/>
              <a:t>Slides 21 to 24 – Complaints/Inquiries</a:t>
            </a:r>
          </a:p>
          <a:p>
            <a:pPr marL="0" indent="0">
              <a:buNone/>
            </a:pPr>
            <a:r>
              <a:rPr lang="en-US" b="1" dirty="0"/>
              <a:t>In-Year Information</a:t>
            </a:r>
          </a:p>
          <a:p>
            <a:r>
              <a:rPr lang="en-US" dirty="0"/>
              <a:t>Slides 25 &amp; 26 PSRI Statistics</a:t>
            </a:r>
          </a:p>
          <a:p>
            <a:r>
              <a:rPr lang="en-US" dirty="0"/>
              <a:t>Slide 27 &amp; 28 – SRD </a:t>
            </a:r>
          </a:p>
          <a:p>
            <a:r>
              <a:rPr lang="en-US" dirty="0"/>
              <a:t>Slide 29 – AERC</a:t>
            </a:r>
          </a:p>
          <a:p>
            <a:r>
              <a:rPr lang="en-US" dirty="0"/>
              <a:t>Slide 30 – Council</a:t>
            </a:r>
          </a:p>
          <a:p>
            <a:r>
              <a:rPr lang="en-US" dirty="0"/>
              <a:t>Slides 31 to 33 – AOLS Website Usage</a:t>
            </a:r>
          </a:p>
          <a:p>
            <a:r>
              <a:rPr lang="en-US" dirty="0"/>
              <a:t>Slides 34 </a:t>
            </a:r>
            <a:r>
              <a:rPr lang="en-US"/>
              <a:t>to 60 </a:t>
            </a:r>
            <a:r>
              <a:rPr lang="en-US" dirty="0"/>
              <a:t>– Committee Activity</a:t>
            </a:r>
          </a:p>
          <a:p>
            <a:endParaRPr lang="en-US" dirty="0"/>
          </a:p>
          <a:p>
            <a:endParaRPr lang="en-US" dirty="0"/>
          </a:p>
          <a:p>
            <a:endParaRPr lang="en-US" dirty="0"/>
          </a:p>
          <a:p>
            <a:endParaRPr lang="en-CA" dirty="0"/>
          </a:p>
        </p:txBody>
      </p:sp>
      <p:sp>
        <p:nvSpPr>
          <p:cNvPr id="4" name="Slide Number Placeholder 3">
            <a:extLst>
              <a:ext uri="{FF2B5EF4-FFF2-40B4-BE49-F238E27FC236}">
                <a16:creationId xmlns:a16="http://schemas.microsoft.com/office/drawing/2014/main" id="{0905726D-ED74-4BDB-90A9-F9AA151AB35D}"/>
              </a:ext>
            </a:extLst>
          </p:cNvPr>
          <p:cNvSpPr>
            <a:spLocks noGrp="1"/>
          </p:cNvSpPr>
          <p:nvPr>
            <p:ph type="sldNum" sz="quarter" idx="12"/>
          </p:nvPr>
        </p:nvSpPr>
        <p:spPr/>
        <p:txBody>
          <a:bodyPr/>
          <a:lstStyle/>
          <a:p>
            <a:fld id="{0EADCA33-26EF-4E89-9411-DD9DC169DF86}" type="slidenum">
              <a:rPr lang="en-CA" smtClean="0"/>
              <a:t>2</a:t>
            </a:fld>
            <a:endParaRPr lang="en-CA"/>
          </a:p>
        </p:txBody>
      </p:sp>
    </p:spTree>
    <p:extLst>
      <p:ext uri="{BB962C8B-B14F-4D97-AF65-F5344CB8AC3E}">
        <p14:creationId xmlns:p14="http://schemas.microsoft.com/office/powerpoint/2010/main" val="539980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CEFE2-B274-4C88-971F-81A250B3381A}"/>
              </a:ext>
            </a:extLst>
          </p:cNvPr>
          <p:cNvSpPr>
            <a:spLocks noGrp="1"/>
          </p:cNvSpPr>
          <p:nvPr>
            <p:ph type="title"/>
          </p:nvPr>
        </p:nvSpPr>
        <p:spPr/>
        <p:txBody>
          <a:bodyPr/>
          <a:lstStyle/>
          <a:p>
            <a:r>
              <a:rPr lang="en-US" dirty="0"/>
              <a:t>Member Statistics</a:t>
            </a:r>
            <a:endParaRPr lang="en-CA" dirty="0"/>
          </a:p>
        </p:txBody>
      </p:sp>
      <p:sp>
        <p:nvSpPr>
          <p:cNvPr id="3" name="Slide Number Placeholder 2">
            <a:extLst>
              <a:ext uri="{FF2B5EF4-FFF2-40B4-BE49-F238E27FC236}">
                <a16:creationId xmlns:a16="http://schemas.microsoft.com/office/drawing/2014/main" id="{D78882E9-6DC3-4BC9-ACE4-0DD0ECE8A6F5}"/>
              </a:ext>
            </a:extLst>
          </p:cNvPr>
          <p:cNvSpPr>
            <a:spLocks noGrp="1"/>
          </p:cNvSpPr>
          <p:nvPr>
            <p:ph type="sldNum" sz="quarter" idx="12"/>
          </p:nvPr>
        </p:nvSpPr>
        <p:spPr/>
        <p:txBody>
          <a:bodyPr/>
          <a:lstStyle/>
          <a:p>
            <a:fld id="{0EADCA33-26EF-4E89-9411-DD9DC169DF86}" type="slidenum">
              <a:rPr lang="en-CA" smtClean="0"/>
              <a:t>3</a:t>
            </a:fld>
            <a:endParaRPr lang="en-CA"/>
          </a:p>
        </p:txBody>
      </p:sp>
      <p:graphicFrame>
        <p:nvGraphicFramePr>
          <p:cNvPr id="5" name="Chart 4">
            <a:extLst>
              <a:ext uri="{FF2B5EF4-FFF2-40B4-BE49-F238E27FC236}">
                <a16:creationId xmlns:a16="http://schemas.microsoft.com/office/drawing/2014/main" id="{9E108AE7-3C7A-4E6C-9189-51054CFACEDF}"/>
              </a:ext>
            </a:extLst>
          </p:cNvPr>
          <p:cNvGraphicFramePr>
            <a:graphicFrameLocks/>
          </p:cNvGraphicFramePr>
          <p:nvPr>
            <p:extLst>
              <p:ext uri="{D42A27DB-BD31-4B8C-83A1-F6EECF244321}">
                <p14:modId xmlns:p14="http://schemas.microsoft.com/office/powerpoint/2010/main" val="989480924"/>
              </p:ext>
            </p:extLst>
          </p:nvPr>
        </p:nvGraphicFramePr>
        <p:xfrm>
          <a:off x="755576" y="2057400"/>
          <a:ext cx="7776864" cy="41079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85083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C5F2A-2E9B-4199-B8BD-3FA595EF491F}"/>
              </a:ext>
            </a:extLst>
          </p:cNvPr>
          <p:cNvSpPr>
            <a:spLocks noGrp="1"/>
          </p:cNvSpPr>
          <p:nvPr>
            <p:ph type="title"/>
          </p:nvPr>
        </p:nvSpPr>
        <p:spPr/>
        <p:txBody>
          <a:bodyPr/>
          <a:lstStyle/>
          <a:p>
            <a:r>
              <a:rPr lang="en-US" dirty="0"/>
              <a:t>Membership Demographics</a:t>
            </a:r>
            <a:endParaRPr lang="en-CA" dirty="0"/>
          </a:p>
        </p:txBody>
      </p:sp>
      <p:sp>
        <p:nvSpPr>
          <p:cNvPr id="3" name="Slide Number Placeholder 2">
            <a:extLst>
              <a:ext uri="{FF2B5EF4-FFF2-40B4-BE49-F238E27FC236}">
                <a16:creationId xmlns:a16="http://schemas.microsoft.com/office/drawing/2014/main" id="{2572F411-4567-4E55-8275-F438280D056C}"/>
              </a:ext>
            </a:extLst>
          </p:cNvPr>
          <p:cNvSpPr>
            <a:spLocks noGrp="1"/>
          </p:cNvSpPr>
          <p:nvPr>
            <p:ph type="sldNum" sz="quarter" idx="12"/>
          </p:nvPr>
        </p:nvSpPr>
        <p:spPr/>
        <p:txBody>
          <a:bodyPr/>
          <a:lstStyle/>
          <a:p>
            <a:fld id="{0EADCA33-26EF-4E89-9411-DD9DC169DF86}" type="slidenum">
              <a:rPr lang="en-CA" smtClean="0"/>
              <a:t>4</a:t>
            </a:fld>
            <a:endParaRPr lang="en-CA"/>
          </a:p>
        </p:txBody>
      </p:sp>
      <mc:AlternateContent xmlns:mc="http://schemas.openxmlformats.org/markup-compatibility/2006" xmlns:cx2="http://schemas.microsoft.com/office/drawing/2015/10/21/chartex">
        <mc:Choice Requires="cx2">
          <p:graphicFrame>
            <p:nvGraphicFramePr>
              <p:cNvPr id="5" name="Chart 4">
                <a:extLst>
                  <a:ext uri="{FF2B5EF4-FFF2-40B4-BE49-F238E27FC236}">
                    <a16:creationId xmlns:a16="http://schemas.microsoft.com/office/drawing/2014/main" id="{5F1DAF0C-8B37-4F20-95C8-E37E5FDF49B0}"/>
                  </a:ext>
                </a:extLst>
              </p:cNvPr>
              <p:cNvGraphicFramePr/>
              <p:nvPr>
                <p:extLst>
                  <p:ext uri="{D42A27DB-BD31-4B8C-83A1-F6EECF244321}">
                    <p14:modId xmlns:p14="http://schemas.microsoft.com/office/powerpoint/2010/main" val="1455749419"/>
                  </p:ext>
                </p:extLst>
              </p:nvPr>
            </p:nvGraphicFramePr>
            <p:xfrm>
              <a:off x="1331640" y="1988840"/>
              <a:ext cx="6624736" cy="3384376"/>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5" name="Chart 4">
                <a:extLst>
                  <a:ext uri="{FF2B5EF4-FFF2-40B4-BE49-F238E27FC236}">
                    <a16:creationId xmlns:a16="http://schemas.microsoft.com/office/drawing/2014/main" id="{5F1DAF0C-8B37-4F20-95C8-E37E5FDF49B0}"/>
                  </a:ext>
                </a:extLst>
              </p:cNvPr>
              <p:cNvPicPr>
                <a:picLocks noGrp="1" noRot="1" noChangeAspect="1" noMove="1" noResize="1" noEditPoints="1" noAdjustHandles="1" noChangeArrowheads="1" noChangeShapeType="1"/>
              </p:cNvPicPr>
              <p:nvPr/>
            </p:nvPicPr>
            <p:blipFill>
              <a:blip r:embed="rId3"/>
              <a:stretch>
                <a:fillRect/>
              </a:stretch>
            </p:blipFill>
            <p:spPr>
              <a:xfrm>
                <a:off x="1331640" y="1988840"/>
                <a:ext cx="6624736" cy="3384376"/>
              </a:xfrm>
              <a:prstGeom prst="rect">
                <a:avLst/>
              </a:prstGeom>
            </p:spPr>
          </p:pic>
        </mc:Fallback>
      </mc:AlternateContent>
    </p:spTree>
    <p:extLst>
      <p:ext uri="{BB962C8B-B14F-4D97-AF65-F5344CB8AC3E}">
        <p14:creationId xmlns:p14="http://schemas.microsoft.com/office/powerpoint/2010/main" val="2949891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CEFE2-B274-4C88-971F-81A250B3381A}"/>
              </a:ext>
            </a:extLst>
          </p:cNvPr>
          <p:cNvSpPr>
            <a:spLocks noGrp="1"/>
          </p:cNvSpPr>
          <p:nvPr>
            <p:ph type="title"/>
          </p:nvPr>
        </p:nvSpPr>
        <p:spPr/>
        <p:txBody>
          <a:bodyPr/>
          <a:lstStyle/>
          <a:p>
            <a:r>
              <a:rPr lang="en-US" dirty="0"/>
              <a:t>Member Statistics</a:t>
            </a:r>
            <a:endParaRPr lang="en-CA" dirty="0"/>
          </a:p>
        </p:txBody>
      </p:sp>
      <p:sp>
        <p:nvSpPr>
          <p:cNvPr id="3" name="Slide Number Placeholder 2">
            <a:extLst>
              <a:ext uri="{FF2B5EF4-FFF2-40B4-BE49-F238E27FC236}">
                <a16:creationId xmlns:a16="http://schemas.microsoft.com/office/drawing/2014/main" id="{D78882E9-6DC3-4BC9-ACE4-0DD0ECE8A6F5}"/>
              </a:ext>
            </a:extLst>
          </p:cNvPr>
          <p:cNvSpPr>
            <a:spLocks noGrp="1"/>
          </p:cNvSpPr>
          <p:nvPr>
            <p:ph type="sldNum" sz="quarter" idx="12"/>
          </p:nvPr>
        </p:nvSpPr>
        <p:spPr/>
        <p:txBody>
          <a:bodyPr/>
          <a:lstStyle/>
          <a:p>
            <a:fld id="{0EADCA33-26EF-4E89-9411-DD9DC169DF86}" type="slidenum">
              <a:rPr lang="en-CA" smtClean="0"/>
              <a:t>5</a:t>
            </a:fld>
            <a:endParaRPr lang="en-CA"/>
          </a:p>
        </p:txBody>
      </p:sp>
      <p:graphicFrame>
        <p:nvGraphicFramePr>
          <p:cNvPr id="4" name="Chart 3">
            <a:extLst>
              <a:ext uri="{FF2B5EF4-FFF2-40B4-BE49-F238E27FC236}">
                <a16:creationId xmlns:a16="http://schemas.microsoft.com/office/drawing/2014/main" id="{0FE44DC2-73A9-4FEC-8E81-A4C285FC35DD}"/>
              </a:ext>
            </a:extLst>
          </p:cNvPr>
          <p:cNvGraphicFramePr>
            <a:graphicFrameLocks/>
          </p:cNvGraphicFramePr>
          <p:nvPr>
            <p:extLst>
              <p:ext uri="{D42A27DB-BD31-4B8C-83A1-F6EECF244321}">
                <p14:modId xmlns:p14="http://schemas.microsoft.com/office/powerpoint/2010/main" val="3309811163"/>
              </p:ext>
            </p:extLst>
          </p:nvPr>
        </p:nvGraphicFramePr>
        <p:xfrm>
          <a:off x="1259632" y="1232694"/>
          <a:ext cx="6480720" cy="44285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32571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CEFE2-B274-4C88-971F-81A250B3381A}"/>
              </a:ext>
            </a:extLst>
          </p:cNvPr>
          <p:cNvSpPr>
            <a:spLocks noGrp="1"/>
          </p:cNvSpPr>
          <p:nvPr>
            <p:ph type="title"/>
          </p:nvPr>
        </p:nvSpPr>
        <p:spPr/>
        <p:txBody>
          <a:bodyPr/>
          <a:lstStyle/>
          <a:p>
            <a:r>
              <a:rPr lang="en-US" dirty="0"/>
              <a:t>Member Statistics</a:t>
            </a:r>
            <a:endParaRPr lang="en-CA" dirty="0"/>
          </a:p>
        </p:txBody>
      </p:sp>
      <p:sp>
        <p:nvSpPr>
          <p:cNvPr id="3" name="Slide Number Placeholder 2">
            <a:extLst>
              <a:ext uri="{FF2B5EF4-FFF2-40B4-BE49-F238E27FC236}">
                <a16:creationId xmlns:a16="http://schemas.microsoft.com/office/drawing/2014/main" id="{D78882E9-6DC3-4BC9-ACE4-0DD0ECE8A6F5}"/>
              </a:ext>
            </a:extLst>
          </p:cNvPr>
          <p:cNvSpPr>
            <a:spLocks noGrp="1"/>
          </p:cNvSpPr>
          <p:nvPr>
            <p:ph type="sldNum" sz="quarter" idx="12"/>
          </p:nvPr>
        </p:nvSpPr>
        <p:spPr/>
        <p:txBody>
          <a:bodyPr/>
          <a:lstStyle/>
          <a:p>
            <a:fld id="{0EADCA33-26EF-4E89-9411-DD9DC169DF86}" type="slidenum">
              <a:rPr lang="en-CA" smtClean="0"/>
              <a:t>6</a:t>
            </a:fld>
            <a:endParaRPr lang="en-CA"/>
          </a:p>
        </p:txBody>
      </p:sp>
      <p:graphicFrame>
        <p:nvGraphicFramePr>
          <p:cNvPr id="8" name="Chart 7">
            <a:extLst>
              <a:ext uri="{FF2B5EF4-FFF2-40B4-BE49-F238E27FC236}">
                <a16:creationId xmlns:a16="http://schemas.microsoft.com/office/drawing/2014/main" id="{EFB2D7B2-084A-4974-9B6C-91B3C4F55EE0}"/>
              </a:ext>
            </a:extLst>
          </p:cNvPr>
          <p:cNvGraphicFramePr>
            <a:graphicFrameLocks/>
          </p:cNvGraphicFramePr>
          <p:nvPr>
            <p:extLst>
              <p:ext uri="{D42A27DB-BD31-4B8C-83A1-F6EECF244321}">
                <p14:modId xmlns:p14="http://schemas.microsoft.com/office/powerpoint/2010/main" val="3271541439"/>
              </p:ext>
            </p:extLst>
          </p:nvPr>
        </p:nvGraphicFramePr>
        <p:xfrm>
          <a:off x="971600" y="1266949"/>
          <a:ext cx="7200800" cy="48314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6225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7EBC4-220F-4011-A8BA-0B4DA123CB56}"/>
              </a:ext>
            </a:extLst>
          </p:cNvPr>
          <p:cNvSpPr>
            <a:spLocks noGrp="1"/>
          </p:cNvSpPr>
          <p:nvPr>
            <p:ph type="title"/>
          </p:nvPr>
        </p:nvSpPr>
        <p:spPr/>
        <p:txBody>
          <a:bodyPr/>
          <a:lstStyle/>
          <a:p>
            <a:r>
              <a:rPr lang="en-US" dirty="0"/>
              <a:t>Member Statistics</a:t>
            </a:r>
            <a:endParaRPr lang="en-CA" dirty="0"/>
          </a:p>
        </p:txBody>
      </p:sp>
      <p:sp>
        <p:nvSpPr>
          <p:cNvPr id="3" name="Slide Number Placeholder 2">
            <a:extLst>
              <a:ext uri="{FF2B5EF4-FFF2-40B4-BE49-F238E27FC236}">
                <a16:creationId xmlns:a16="http://schemas.microsoft.com/office/drawing/2014/main" id="{BDAEED1B-F98C-4A93-B693-7FE8E1A3C147}"/>
              </a:ext>
            </a:extLst>
          </p:cNvPr>
          <p:cNvSpPr>
            <a:spLocks noGrp="1"/>
          </p:cNvSpPr>
          <p:nvPr>
            <p:ph type="sldNum" sz="quarter" idx="12"/>
          </p:nvPr>
        </p:nvSpPr>
        <p:spPr/>
        <p:txBody>
          <a:bodyPr/>
          <a:lstStyle/>
          <a:p>
            <a:fld id="{0EADCA33-26EF-4E89-9411-DD9DC169DF86}" type="slidenum">
              <a:rPr lang="en-CA" smtClean="0"/>
              <a:t>7</a:t>
            </a:fld>
            <a:endParaRPr lang="en-CA"/>
          </a:p>
        </p:txBody>
      </p:sp>
      <p:graphicFrame>
        <p:nvGraphicFramePr>
          <p:cNvPr id="4" name="Chart 3">
            <a:extLst>
              <a:ext uri="{FF2B5EF4-FFF2-40B4-BE49-F238E27FC236}">
                <a16:creationId xmlns:a16="http://schemas.microsoft.com/office/drawing/2014/main" id="{0E0C68FD-344D-465B-B2BB-E422AD8A3B58}"/>
              </a:ext>
            </a:extLst>
          </p:cNvPr>
          <p:cNvGraphicFramePr>
            <a:graphicFrameLocks/>
          </p:cNvGraphicFramePr>
          <p:nvPr>
            <p:extLst>
              <p:ext uri="{D42A27DB-BD31-4B8C-83A1-F6EECF244321}">
                <p14:modId xmlns:p14="http://schemas.microsoft.com/office/powerpoint/2010/main" val="524787280"/>
              </p:ext>
            </p:extLst>
          </p:nvPr>
        </p:nvGraphicFramePr>
        <p:xfrm>
          <a:off x="539552" y="1556792"/>
          <a:ext cx="8147248" cy="46085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7267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2B168-1EC1-4E5E-BCCB-63CE7E7D70CC}"/>
              </a:ext>
            </a:extLst>
          </p:cNvPr>
          <p:cNvSpPr>
            <a:spLocks noGrp="1"/>
          </p:cNvSpPr>
          <p:nvPr>
            <p:ph type="title"/>
          </p:nvPr>
        </p:nvSpPr>
        <p:spPr/>
        <p:txBody>
          <a:bodyPr/>
          <a:lstStyle/>
          <a:p>
            <a:r>
              <a:rPr lang="en-US" dirty="0"/>
              <a:t>Member Statistics - Work Volume Indicators</a:t>
            </a:r>
            <a:endParaRPr lang="en-CA" dirty="0"/>
          </a:p>
        </p:txBody>
      </p:sp>
      <p:sp>
        <p:nvSpPr>
          <p:cNvPr id="3" name="Slide Number Placeholder 2">
            <a:extLst>
              <a:ext uri="{FF2B5EF4-FFF2-40B4-BE49-F238E27FC236}">
                <a16:creationId xmlns:a16="http://schemas.microsoft.com/office/drawing/2014/main" id="{107A9CA1-4FDA-410B-97D8-8FFCF6546093}"/>
              </a:ext>
            </a:extLst>
          </p:cNvPr>
          <p:cNvSpPr>
            <a:spLocks noGrp="1"/>
          </p:cNvSpPr>
          <p:nvPr>
            <p:ph type="sldNum" sz="quarter" idx="12"/>
          </p:nvPr>
        </p:nvSpPr>
        <p:spPr/>
        <p:txBody>
          <a:bodyPr/>
          <a:lstStyle/>
          <a:p>
            <a:fld id="{0EADCA33-26EF-4E89-9411-DD9DC169DF86}" type="slidenum">
              <a:rPr lang="en-CA" smtClean="0"/>
              <a:t>8</a:t>
            </a:fld>
            <a:endParaRPr lang="en-CA"/>
          </a:p>
        </p:txBody>
      </p:sp>
      <p:graphicFrame>
        <p:nvGraphicFramePr>
          <p:cNvPr id="4" name="Chart 3">
            <a:extLst>
              <a:ext uri="{FF2B5EF4-FFF2-40B4-BE49-F238E27FC236}">
                <a16:creationId xmlns:a16="http://schemas.microsoft.com/office/drawing/2014/main" id="{EA6A2AE9-AC22-4137-9A33-C60206F9024B}"/>
              </a:ext>
            </a:extLst>
          </p:cNvPr>
          <p:cNvGraphicFramePr>
            <a:graphicFrameLocks/>
          </p:cNvGraphicFramePr>
          <p:nvPr>
            <p:extLst>
              <p:ext uri="{D42A27DB-BD31-4B8C-83A1-F6EECF244321}">
                <p14:modId xmlns:p14="http://schemas.microsoft.com/office/powerpoint/2010/main" val="2569121544"/>
              </p:ext>
            </p:extLst>
          </p:nvPr>
        </p:nvGraphicFramePr>
        <p:xfrm>
          <a:off x="2345654" y="1143795"/>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9AEBB0F3-05B4-4D56-A3DC-8F6FCFECA0E1}"/>
              </a:ext>
            </a:extLst>
          </p:cNvPr>
          <p:cNvGraphicFramePr>
            <a:graphicFrameLocks/>
          </p:cNvGraphicFramePr>
          <p:nvPr>
            <p:extLst>
              <p:ext uri="{D42A27DB-BD31-4B8C-83A1-F6EECF244321}">
                <p14:modId xmlns:p14="http://schemas.microsoft.com/office/powerpoint/2010/main" val="1797460583"/>
              </p:ext>
            </p:extLst>
          </p:nvPr>
        </p:nvGraphicFramePr>
        <p:xfrm>
          <a:off x="2320577" y="3953742"/>
          <a:ext cx="4721225" cy="27971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819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CD705-93B1-4AED-96AE-6A402B855FB7}"/>
              </a:ext>
            </a:extLst>
          </p:cNvPr>
          <p:cNvSpPr>
            <a:spLocks noGrp="1"/>
          </p:cNvSpPr>
          <p:nvPr>
            <p:ph type="title"/>
          </p:nvPr>
        </p:nvSpPr>
        <p:spPr/>
        <p:txBody>
          <a:bodyPr/>
          <a:lstStyle/>
          <a:p>
            <a:r>
              <a:rPr lang="en-US" dirty="0"/>
              <a:t>Member Statistics - Work Volume Indicators</a:t>
            </a:r>
            <a:endParaRPr lang="en-CA" dirty="0"/>
          </a:p>
        </p:txBody>
      </p:sp>
      <p:sp>
        <p:nvSpPr>
          <p:cNvPr id="3" name="Slide Number Placeholder 2">
            <a:extLst>
              <a:ext uri="{FF2B5EF4-FFF2-40B4-BE49-F238E27FC236}">
                <a16:creationId xmlns:a16="http://schemas.microsoft.com/office/drawing/2014/main" id="{585F956E-0E6E-4F0C-8A28-71138118461C}"/>
              </a:ext>
            </a:extLst>
          </p:cNvPr>
          <p:cNvSpPr>
            <a:spLocks noGrp="1"/>
          </p:cNvSpPr>
          <p:nvPr>
            <p:ph type="sldNum" sz="quarter" idx="12"/>
          </p:nvPr>
        </p:nvSpPr>
        <p:spPr/>
        <p:txBody>
          <a:bodyPr/>
          <a:lstStyle/>
          <a:p>
            <a:fld id="{0EADCA33-26EF-4E89-9411-DD9DC169DF86}" type="slidenum">
              <a:rPr lang="en-CA" smtClean="0"/>
              <a:t>9</a:t>
            </a:fld>
            <a:endParaRPr lang="en-CA"/>
          </a:p>
        </p:txBody>
      </p:sp>
      <p:graphicFrame>
        <p:nvGraphicFramePr>
          <p:cNvPr id="4" name="Chart 3">
            <a:extLst>
              <a:ext uri="{FF2B5EF4-FFF2-40B4-BE49-F238E27FC236}">
                <a16:creationId xmlns:a16="http://schemas.microsoft.com/office/drawing/2014/main" id="{D5ACDB1B-DEFA-4B7B-841D-E67AC465ACCA}"/>
              </a:ext>
            </a:extLst>
          </p:cNvPr>
          <p:cNvGraphicFramePr>
            <a:graphicFrameLocks/>
          </p:cNvGraphicFramePr>
          <p:nvPr>
            <p:extLst>
              <p:ext uri="{D42A27DB-BD31-4B8C-83A1-F6EECF244321}">
                <p14:modId xmlns:p14="http://schemas.microsoft.com/office/powerpoint/2010/main" val="1661179024"/>
              </p:ext>
            </p:extLst>
          </p:nvPr>
        </p:nvGraphicFramePr>
        <p:xfrm>
          <a:off x="1835696" y="1268760"/>
          <a:ext cx="5832648" cy="30243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a:extLst>
              <a:ext uri="{FF2B5EF4-FFF2-40B4-BE49-F238E27FC236}">
                <a16:creationId xmlns:a16="http://schemas.microsoft.com/office/drawing/2014/main" id="{5CEE5788-D24D-4DA7-9BCD-5B1A4A843BE5}"/>
              </a:ext>
            </a:extLst>
          </p:cNvPr>
          <p:cNvGraphicFramePr>
            <a:graphicFrameLocks noGrp="1"/>
          </p:cNvGraphicFramePr>
          <p:nvPr>
            <p:extLst>
              <p:ext uri="{D42A27DB-BD31-4B8C-83A1-F6EECF244321}">
                <p14:modId xmlns:p14="http://schemas.microsoft.com/office/powerpoint/2010/main" val="2311936936"/>
              </p:ext>
            </p:extLst>
          </p:nvPr>
        </p:nvGraphicFramePr>
        <p:xfrm>
          <a:off x="827584" y="4446240"/>
          <a:ext cx="5400598" cy="1143000"/>
        </p:xfrm>
        <a:graphic>
          <a:graphicData uri="http://schemas.openxmlformats.org/drawingml/2006/table">
            <a:tbl>
              <a:tblPr>
                <a:tableStyleId>{5C22544A-7EE6-4342-B048-85BDC9FD1C3A}</a:tableStyleId>
              </a:tblPr>
              <a:tblGrid>
                <a:gridCol w="1237637">
                  <a:extLst>
                    <a:ext uri="{9D8B030D-6E8A-4147-A177-3AD203B41FA5}">
                      <a16:colId xmlns:a16="http://schemas.microsoft.com/office/drawing/2014/main" val="1840522630"/>
                    </a:ext>
                  </a:extLst>
                </a:gridCol>
                <a:gridCol w="728022">
                  <a:extLst>
                    <a:ext uri="{9D8B030D-6E8A-4147-A177-3AD203B41FA5}">
                      <a16:colId xmlns:a16="http://schemas.microsoft.com/office/drawing/2014/main" val="2960992003"/>
                    </a:ext>
                  </a:extLst>
                </a:gridCol>
                <a:gridCol w="582417">
                  <a:extLst>
                    <a:ext uri="{9D8B030D-6E8A-4147-A177-3AD203B41FA5}">
                      <a16:colId xmlns:a16="http://schemas.microsoft.com/office/drawing/2014/main" val="3167951418"/>
                    </a:ext>
                  </a:extLst>
                </a:gridCol>
                <a:gridCol w="582417">
                  <a:extLst>
                    <a:ext uri="{9D8B030D-6E8A-4147-A177-3AD203B41FA5}">
                      <a16:colId xmlns:a16="http://schemas.microsoft.com/office/drawing/2014/main" val="1675564793"/>
                    </a:ext>
                  </a:extLst>
                </a:gridCol>
                <a:gridCol w="509615">
                  <a:extLst>
                    <a:ext uri="{9D8B030D-6E8A-4147-A177-3AD203B41FA5}">
                      <a16:colId xmlns:a16="http://schemas.microsoft.com/office/drawing/2014/main" val="2017309502"/>
                    </a:ext>
                  </a:extLst>
                </a:gridCol>
                <a:gridCol w="582417">
                  <a:extLst>
                    <a:ext uri="{9D8B030D-6E8A-4147-A177-3AD203B41FA5}">
                      <a16:colId xmlns:a16="http://schemas.microsoft.com/office/drawing/2014/main" val="307918977"/>
                    </a:ext>
                  </a:extLst>
                </a:gridCol>
                <a:gridCol w="582417">
                  <a:extLst>
                    <a:ext uri="{9D8B030D-6E8A-4147-A177-3AD203B41FA5}">
                      <a16:colId xmlns:a16="http://schemas.microsoft.com/office/drawing/2014/main" val="4005991680"/>
                    </a:ext>
                  </a:extLst>
                </a:gridCol>
                <a:gridCol w="595656">
                  <a:extLst>
                    <a:ext uri="{9D8B030D-6E8A-4147-A177-3AD203B41FA5}">
                      <a16:colId xmlns:a16="http://schemas.microsoft.com/office/drawing/2014/main" val="1874275708"/>
                    </a:ext>
                  </a:extLst>
                </a:gridCol>
              </a:tblGrid>
              <a:tr h="190500">
                <a:tc>
                  <a:txBody>
                    <a:bodyPr/>
                    <a:lstStyle/>
                    <a:p>
                      <a:pPr algn="l" fontAlgn="b"/>
                      <a:r>
                        <a:rPr lang="en-CA" sz="1100" u="none" strike="noStrike">
                          <a:effectLst/>
                        </a:rPr>
                        <a:t>Condominium Plans</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287</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273</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318</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300</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341</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315</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308</a:t>
                      </a:r>
                      <a:endParaRPr lang="en-CA"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33163314"/>
                  </a:ext>
                </a:extLst>
              </a:tr>
              <a:tr h="190500">
                <a:tc>
                  <a:txBody>
                    <a:bodyPr/>
                    <a:lstStyle/>
                    <a:p>
                      <a:pPr algn="l" fontAlgn="b"/>
                      <a:r>
                        <a:rPr lang="en-CA" sz="1100" u="none" strike="noStrike" dirty="0">
                          <a:effectLst/>
                        </a:rPr>
                        <a:t>Plans of Subdivision</a:t>
                      </a:r>
                      <a:endParaRPr lang="en-CA"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dirty="0">
                          <a:effectLst/>
                        </a:rPr>
                        <a:t>371</a:t>
                      </a:r>
                      <a:endParaRPr lang="en-CA"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341</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325</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404</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367</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392</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323</a:t>
                      </a:r>
                      <a:endParaRPr lang="en-CA"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56135376"/>
                  </a:ext>
                </a:extLst>
              </a:tr>
              <a:tr h="190500">
                <a:tc>
                  <a:txBody>
                    <a:bodyPr/>
                    <a:lstStyle/>
                    <a:p>
                      <a:pPr algn="l" fontAlgn="b"/>
                      <a:r>
                        <a:rPr lang="en-CA" sz="1100" u="none" strike="noStrike" dirty="0">
                          <a:effectLst/>
                        </a:rPr>
                        <a:t>Expropriation Plans</a:t>
                      </a:r>
                      <a:endParaRPr lang="en-CA"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638</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499</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427</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272</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280</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482</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347</a:t>
                      </a:r>
                      <a:endParaRPr lang="en-CA"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65554243"/>
                  </a:ext>
                </a:extLst>
              </a:tr>
              <a:tr h="190500">
                <a:tc>
                  <a:txBody>
                    <a:bodyPr/>
                    <a:lstStyle/>
                    <a:p>
                      <a:pPr algn="l" fontAlgn="b"/>
                      <a:r>
                        <a:rPr lang="en-CA" sz="1100" u="none" strike="noStrike">
                          <a:effectLst/>
                        </a:rPr>
                        <a:t>Plans-General</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6447</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754</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40</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74</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75</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78</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94</a:t>
                      </a:r>
                      <a:endParaRPr lang="en-CA"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38261802"/>
                  </a:ext>
                </a:extLst>
              </a:tr>
              <a:tr h="190500">
                <a:tc>
                  <a:txBody>
                    <a:bodyPr/>
                    <a:lstStyle/>
                    <a:p>
                      <a:pPr algn="l" fontAlgn="b"/>
                      <a:r>
                        <a:rPr lang="en-CA" sz="1100" u="none" strike="noStrike">
                          <a:effectLst/>
                        </a:rPr>
                        <a:t>Reference Plans</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12075</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11324</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10998</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11076</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11209</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11581</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11054</a:t>
                      </a:r>
                      <a:endParaRPr lang="en-CA"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58884482"/>
                  </a:ext>
                </a:extLst>
              </a:tr>
              <a:tr h="190500">
                <a:tc>
                  <a:txBody>
                    <a:bodyPr/>
                    <a:lstStyle/>
                    <a:p>
                      <a:pPr algn="l" fontAlgn="b"/>
                      <a:r>
                        <a:rPr lang="en-CA" sz="1100" u="none" strike="noStrike">
                          <a:effectLst/>
                        </a:rPr>
                        <a:t>Total</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19818</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13191</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12108</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12126</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12272</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a:effectLst/>
                        </a:rPr>
                        <a:t>12848</a:t>
                      </a:r>
                      <a:endParaRPr lang="en-CA"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CA" sz="1100" u="none" strike="noStrike" dirty="0">
                          <a:effectLst/>
                        </a:rPr>
                        <a:t>12126</a:t>
                      </a:r>
                      <a:endParaRPr lang="en-CA"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453942"/>
                  </a:ext>
                </a:extLst>
              </a:tr>
            </a:tbl>
          </a:graphicData>
        </a:graphic>
      </p:graphicFrame>
    </p:spTree>
    <p:extLst>
      <p:ext uri="{BB962C8B-B14F-4D97-AF65-F5344CB8AC3E}">
        <p14:creationId xmlns:p14="http://schemas.microsoft.com/office/powerpoint/2010/main" val="2791005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CEFE2-B274-4C88-971F-81A250B3381A}"/>
              </a:ext>
            </a:extLst>
          </p:cNvPr>
          <p:cNvSpPr>
            <a:spLocks noGrp="1"/>
          </p:cNvSpPr>
          <p:nvPr>
            <p:ph type="title"/>
          </p:nvPr>
        </p:nvSpPr>
        <p:spPr/>
        <p:txBody>
          <a:bodyPr/>
          <a:lstStyle/>
          <a:p>
            <a:r>
              <a:rPr lang="en-US" dirty="0"/>
              <a:t>Member Statistics</a:t>
            </a:r>
            <a:endParaRPr lang="en-CA" dirty="0"/>
          </a:p>
        </p:txBody>
      </p:sp>
      <p:sp>
        <p:nvSpPr>
          <p:cNvPr id="3" name="Slide Number Placeholder 2">
            <a:extLst>
              <a:ext uri="{FF2B5EF4-FFF2-40B4-BE49-F238E27FC236}">
                <a16:creationId xmlns:a16="http://schemas.microsoft.com/office/drawing/2014/main" id="{D78882E9-6DC3-4BC9-ACE4-0DD0ECE8A6F5}"/>
              </a:ext>
            </a:extLst>
          </p:cNvPr>
          <p:cNvSpPr>
            <a:spLocks noGrp="1"/>
          </p:cNvSpPr>
          <p:nvPr>
            <p:ph type="sldNum" sz="quarter" idx="12"/>
          </p:nvPr>
        </p:nvSpPr>
        <p:spPr/>
        <p:txBody>
          <a:bodyPr/>
          <a:lstStyle/>
          <a:p>
            <a:fld id="{0EADCA33-26EF-4E89-9411-DD9DC169DF86}" type="slidenum">
              <a:rPr lang="en-CA" smtClean="0"/>
              <a:t>10</a:t>
            </a:fld>
            <a:endParaRPr lang="en-CA"/>
          </a:p>
        </p:txBody>
      </p:sp>
      <p:graphicFrame>
        <p:nvGraphicFramePr>
          <p:cNvPr id="9" name="Chart 8">
            <a:extLst>
              <a:ext uri="{FF2B5EF4-FFF2-40B4-BE49-F238E27FC236}">
                <a16:creationId xmlns:a16="http://schemas.microsoft.com/office/drawing/2014/main" id="{4DAD5D24-E50F-4E92-BDF0-EDCBDEDA6A65}"/>
              </a:ext>
            </a:extLst>
          </p:cNvPr>
          <p:cNvGraphicFramePr>
            <a:graphicFrameLocks/>
          </p:cNvGraphicFramePr>
          <p:nvPr>
            <p:extLst>
              <p:ext uri="{D42A27DB-BD31-4B8C-83A1-F6EECF244321}">
                <p14:modId xmlns:p14="http://schemas.microsoft.com/office/powerpoint/2010/main" val="495813193"/>
              </p:ext>
            </p:extLst>
          </p:nvPr>
        </p:nvGraphicFramePr>
        <p:xfrm>
          <a:off x="2008510" y="1844824"/>
          <a:ext cx="4575175" cy="27844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D0FAC5DC-43A9-4906-8DC5-CAFBF32CB97E}"/>
              </a:ext>
            </a:extLst>
          </p:cNvPr>
          <p:cNvSpPr txBox="1"/>
          <p:nvPr/>
        </p:nvSpPr>
        <p:spPr>
          <a:xfrm flipH="1">
            <a:off x="6553200" y="1052736"/>
            <a:ext cx="2448271" cy="954107"/>
          </a:xfrm>
          <a:prstGeom prst="rect">
            <a:avLst/>
          </a:prstGeom>
          <a:noFill/>
        </p:spPr>
        <p:txBody>
          <a:bodyPr wrap="square" rtlCol="0">
            <a:spAutoFit/>
          </a:bodyPr>
          <a:lstStyle/>
          <a:p>
            <a:r>
              <a:rPr lang="en-US" sz="1400" dirty="0"/>
              <a:t>Raw Data was unavailable and multiple medians had to be used to calculate this point, which may not be correct</a:t>
            </a:r>
            <a:endParaRPr lang="en-CA" sz="1400" dirty="0"/>
          </a:p>
        </p:txBody>
      </p:sp>
      <p:cxnSp>
        <p:nvCxnSpPr>
          <p:cNvPr id="6" name="Straight Arrow Connector 5">
            <a:extLst>
              <a:ext uri="{FF2B5EF4-FFF2-40B4-BE49-F238E27FC236}">
                <a16:creationId xmlns:a16="http://schemas.microsoft.com/office/drawing/2014/main" id="{72B7B318-8ED1-4278-B630-770D1DF4365D}"/>
              </a:ext>
            </a:extLst>
          </p:cNvPr>
          <p:cNvCxnSpPr>
            <a:stCxn id="4" idx="2"/>
          </p:cNvCxnSpPr>
          <p:nvPr/>
        </p:nvCxnSpPr>
        <p:spPr>
          <a:xfrm flipH="1">
            <a:off x="5796136" y="2006843"/>
            <a:ext cx="1981199" cy="486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35EBDB4-D9BC-42B6-8B8A-E31C6A32F455}"/>
              </a:ext>
            </a:extLst>
          </p:cNvPr>
          <p:cNvSpPr txBox="1"/>
          <p:nvPr/>
        </p:nvSpPr>
        <p:spPr>
          <a:xfrm>
            <a:off x="2483768" y="5445224"/>
            <a:ext cx="3831818" cy="369332"/>
          </a:xfrm>
          <a:prstGeom prst="rect">
            <a:avLst/>
          </a:prstGeom>
          <a:noFill/>
        </p:spPr>
        <p:txBody>
          <a:bodyPr wrap="none" rtlCol="0">
            <a:spAutoFit/>
          </a:bodyPr>
          <a:lstStyle/>
          <a:p>
            <a:r>
              <a:rPr lang="en-US" dirty="0"/>
              <a:t>No salary survey completed since 2018</a:t>
            </a:r>
            <a:endParaRPr lang="en-CA" dirty="0"/>
          </a:p>
        </p:txBody>
      </p:sp>
    </p:spTree>
    <p:extLst>
      <p:ext uri="{BB962C8B-B14F-4D97-AF65-F5344CB8AC3E}">
        <p14:creationId xmlns:p14="http://schemas.microsoft.com/office/powerpoint/2010/main" val="2574620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A0B6-23F6-4AFC-B0A5-98D353D5FF76}"/>
              </a:ext>
            </a:extLst>
          </p:cNvPr>
          <p:cNvSpPr>
            <a:spLocks noGrp="1"/>
          </p:cNvSpPr>
          <p:nvPr>
            <p:ph type="title"/>
          </p:nvPr>
        </p:nvSpPr>
        <p:spPr/>
        <p:txBody>
          <a:bodyPr/>
          <a:lstStyle/>
          <a:p>
            <a:r>
              <a:rPr lang="en-US" dirty="0"/>
              <a:t>AOLS Finances</a:t>
            </a:r>
            <a:endParaRPr lang="en-CA" dirty="0"/>
          </a:p>
        </p:txBody>
      </p:sp>
      <p:sp>
        <p:nvSpPr>
          <p:cNvPr id="3" name="Slide Number Placeholder 2">
            <a:extLst>
              <a:ext uri="{FF2B5EF4-FFF2-40B4-BE49-F238E27FC236}">
                <a16:creationId xmlns:a16="http://schemas.microsoft.com/office/drawing/2014/main" id="{3FE582C0-069D-44B3-B54E-7A1CA36D26F3}"/>
              </a:ext>
            </a:extLst>
          </p:cNvPr>
          <p:cNvSpPr>
            <a:spLocks noGrp="1"/>
          </p:cNvSpPr>
          <p:nvPr>
            <p:ph type="sldNum" sz="quarter" idx="12"/>
          </p:nvPr>
        </p:nvSpPr>
        <p:spPr/>
        <p:txBody>
          <a:bodyPr/>
          <a:lstStyle/>
          <a:p>
            <a:fld id="{0EADCA33-26EF-4E89-9411-DD9DC169DF86}" type="slidenum">
              <a:rPr lang="en-CA" smtClean="0"/>
              <a:t>11</a:t>
            </a:fld>
            <a:endParaRPr lang="en-CA"/>
          </a:p>
        </p:txBody>
      </p:sp>
      <p:graphicFrame>
        <p:nvGraphicFramePr>
          <p:cNvPr id="4" name="Chart 3">
            <a:extLst>
              <a:ext uri="{FF2B5EF4-FFF2-40B4-BE49-F238E27FC236}">
                <a16:creationId xmlns:a16="http://schemas.microsoft.com/office/drawing/2014/main" id="{3EDBD4E9-5999-477D-9795-0CFC2608B1DB}"/>
              </a:ext>
            </a:extLst>
          </p:cNvPr>
          <p:cNvGraphicFramePr>
            <a:graphicFrameLocks/>
          </p:cNvGraphicFramePr>
          <p:nvPr>
            <p:extLst>
              <p:ext uri="{D42A27DB-BD31-4B8C-83A1-F6EECF244321}">
                <p14:modId xmlns:p14="http://schemas.microsoft.com/office/powerpoint/2010/main" val="4184359101"/>
              </p:ext>
            </p:extLst>
          </p:nvPr>
        </p:nvGraphicFramePr>
        <p:xfrm>
          <a:off x="1004526" y="1052736"/>
          <a:ext cx="7128792" cy="27162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ED088EC3-3D95-4316-B614-C49B1F753717}"/>
              </a:ext>
            </a:extLst>
          </p:cNvPr>
          <p:cNvGraphicFramePr>
            <a:graphicFrameLocks/>
          </p:cNvGraphicFramePr>
          <p:nvPr>
            <p:extLst>
              <p:ext uri="{D42A27DB-BD31-4B8C-83A1-F6EECF244321}">
                <p14:modId xmlns:p14="http://schemas.microsoft.com/office/powerpoint/2010/main" val="3153855435"/>
              </p:ext>
            </p:extLst>
          </p:nvPr>
        </p:nvGraphicFramePr>
        <p:xfrm>
          <a:off x="1004526" y="3768972"/>
          <a:ext cx="7682274" cy="28143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56610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50214-4B82-49AD-A512-885419915AEE}"/>
              </a:ext>
            </a:extLst>
          </p:cNvPr>
          <p:cNvSpPr>
            <a:spLocks noGrp="1"/>
          </p:cNvSpPr>
          <p:nvPr>
            <p:ph type="title"/>
          </p:nvPr>
        </p:nvSpPr>
        <p:spPr/>
        <p:txBody>
          <a:bodyPr/>
          <a:lstStyle/>
          <a:p>
            <a:r>
              <a:rPr lang="en-US" dirty="0"/>
              <a:t>Discipline Costs</a:t>
            </a:r>
            <a:endParaRPr lang="en-CA" dirty="0"/>
          </a:p>
        </p:txBody>
      </p:sp>
      <p:sp>
        <p:nvSpPr>
          <p:cNvPr id="3" name="Slide Number Placeholder 2">
            <a:extLst>
              <a:ext uri="{FF2B5EF4-FFF2-40B4-BE49-F238E27FC236}">
                <a16:creationId xmlns:a16="http://schemas.microsoft.com/office/drawing/2014/main" id="{FFA4C9FE-59AB-40D0-911E-3DFDBF7157ED}"/>
              </a:ext>
            </a:extLst>
          </p:cNvPr>
          <p:cNvSpPr>
            <a:spLocks noGrp="1"/>
          </p:cNvSpPr>
          <p:nvPr>
            <p:ph type="sldNum" sz="quarter" idx="12"/>
          </p:nvPr>
        </p:nvSpPr>
        <p:spPr/>
        <p:txBody>
          <a:bodyPr/>
          <a:lstStyle/>
          <a:p>
            <a:fld id="{0EADCA33-26EF-4E89-9411-DD9DC169DF86}" type="slidenum">
              <a:rPr lang="en-CA" smtClean="0"/>
              <a:t>12</a:t>
            </a:fld>
            <a:endParaRPr lang="en-CA"/>
          </a:p>
        </p:txBody>
      </p:sp>
      <p:graphicFrame>
        <p:nvGraphicFramePr>
          <p:cNvPr id="6" name="Chart 5">
            <a:extLst>
              <a:ext uri="{FF2B5EF4-FFF2-40B4-BE49-F238E27FC236}">
                <a16:creationId xmlns:a16="http://schemas.microsoft.com/office/drawing/2014/main" id="{02DD1284-DB53-428C-A72F-716490E97418}"/>
              </a:ext>
            </a:extLst>
          </p:cNvPr>
          <p:cNvGraphicFramePr>
            <a:graphicFrameLocks/>
          </p:cNvGraphicFramePr>
          <p:nvPr>
            <p:extLst>
              <p:ext uri="{D42A27DB-BD31-4B8C-83A1-F6EECF244321}">
                <p14:modId xmlns:p14="http://schemas.microsoft.com/office/powerpoint/2010/main" val="1945862692"/>
              </p:ext>
            </p:extLst>
          </p:nvPr>
        </p:nvGraphicFramePr>
        <p:xfrm>
          <a:off x="1403648" y="1417638"/>
          <a:ext cx="6552728" cy="43156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9747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3CC05-CC88-484B-A99D-658571936C8C}"/>
              </a:ext>
            </a:extLst>
          </p:cNvPr>
          <p:cNvSpPr>
            <a:spLocks noGrp="1"/>
          </p:cNvSpPr>
          <p:nvPr>
            <p:ph type="title"/>
          </p:nvPr>
        </p:nvSpPr>
        <p:spPr/>
        <p:txBody>
          <a:bodyPr/>
          <a:lstStyle/>
          <a:p>
            <a:r>
              <a:rPr lang="en-US" dirty="0"/>
              <a:t>CPD</a:t>
            </a:r>
            <a:endParaRPr lang="en-CA" dirty="0"/>
          </a:p>
        </p:txBody>
      </p:sp>
      <p:sp>
        <p:nvSpPr>
          <p:cNvPr id="4" name="Slide Number Placeholder 3">
            <a:extLst>
              <a:ext uri="{FF2B5EF4-FFF2-40B4-BE49-F238E27FC236}">
                <a16:creationId xmlns:a16="http://schemas.microsoft.com/office/drawing/2014/main" id="{AA195B37-38CE-4C0A-9E50-91706B9CC8EE}"/>
              </a:ext>
            </a:extLst>
          </p:cNvPr>
          <p:cNvSpPr>
            <a:spLocks noGrp="1"/>
          </p:cNvSpPr>
          <p:nvPr>
            <p:ph type="sldNum" sz="quarter" idx="12"/>
          </p:nvPr>
        </p:nvSpPr>
        <p:spPr/>
        <p:txBody>
          <a:bodyPr/>
          <a:lstStyle/>
          <a:p>
            <a:fld id="{0EADCA33-26EF-4E89-9411-DD9DC169DF86}" type="slidenum">
              <a:rPr lang="en-CA" smtClean="0"/>
              <a:t>13</a:t>
            </a:fld>
            <a:endParaRPr lang="en-CA"/>
          </a:p>
        </p:txBody>
      </p:sp>
      <p:graphicFrame>
        <p:nvGraphicFramePr>
          <p:cNvPr id="5" name="Content Placeholder 4">
            <a:extLst>
              <a:ext uri="{FF2B5EF4-FFF2-40B4-BE49-F238E27FC236}">
                <a16:creationId xmlns:a16="http://schemas.microsoft.com/office/drawing/2014/main" id="{9C3DA9DF-1D41-4215-ADE5-3C693910F061}"/>
              </a:ext>
            </a:extLst>
          </p:cNvPr>
          <p:cNvGraphicFramePr>
            <a:graphicFrameLocks noGrp="1"/>
          </p:cNvGraphicFramePr>
          <p:nvPr>
            <p:ph idx="1"/>
            <p:extLst>
              <p:ext uri="{D42A27DB-BD31-4B8C-83A1-F6EECF244321}">
                <p14:modId xmlns:p14="http://schemas.microsoft.com/office/powerpoint/2010/main" val="125675633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Straight Arrow Connector 6">
            <a:extLst>
              <a:ext uri="{FF2B5EF4-FFF2-40B4-BE49-F238E27FC236}">
                <a16:creationId xmlns:a16="http://schemas.microsoft.com/office/drawing/2014/main" id="{BF0D83E0-F708-468C-829B-30F2CC543C55}"/>
              </a:ext>
            </a:extLst>
          </p:cNvPr>
          <p:cNvCxnSpPr/>
          <p:nvPr/>
        </p:nvCxnSpPr>
        <p:spPr>
          <a:xfrm>
            <a:off x="2051720" y="1268760"/>
            <a:ext cx="0" cy="936104"/>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
        <p:nvSpPr>
          <p:cNvPr id="8" name="TextBox 7">
            <a:extLst>
              <a:ext uri="{FF2B5EF4-FFF2-40B4-BE49-F238E27FC236}">
                <a16:creationId xmlns:a16="http://schemas.microsoft.com/office/drawing/2014/main" id="{C99556E5-4AE7-4D0C-8A8D-22084511DC54}"/>
              </a:ext>
            </a:extLst>
          </p:cNvPr>
          <p:cNvSpPr txBox="1"/>
          <p:nvPr/>
        </p:nvSpPr>
        <p:spPr>
          <a:xfrm>
            <a:off x="1295636" y="304776"/>
            <a:ext cx="1512168" cy="923330"/>
          </a:xfrm>
          <a:prstGeom prst="rect">
            <a:avLst/>
          </a:prstGeom>
          <a:noFill/>
        </p:spPr>
        <p:txBody>
          <a:bodyPr wrap="square" rtlCol="0">
            <a:spAutoFit/>
          </a:bodyPr>
          <a:lstStyle/>
          <a:p>
            <a:r>
              <a:rPr lang="en-US" dirty="0"/>
              <a:t>3 Year Cycle End for most members</a:t>
            </a:r>
            <a:endParaRPr lang="en-CA" dirty="0"/>
          </a:p>
        </p:txBody>
      </p:sp>
    </p:spTree>
    <p:extLst>
      <p:ext uri="{BB962C8B-B14F-4D97-AF65-F5344CB8AC3E}">
        <p14:creationId xmlns:p14="http://schemas.microsoft.com/office/powerpoint/2010/main" val="25958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F5E6D-C2F6-49D8-A6EA-EA8DFEB28E88}"/>
              </a:ext>
            </a:extLst>
          </p:cNvPr>
          <p:cNvSpPr>
            <a:spLocks noGrp="1"/>
          </p:cNvSpPr>
          <p:nvPr>
            <p:ph type="title"/>
          </p:nvPr>
        </p:nvSpPr>
        <p:spPr/>
        <p:txBody>
          <a:bodyPr/>
          <a:lstStyle/>
          <a:p>
            <a:r>
              <a:rPr lang="en-US" dirty="0"/>
              <a:t>CPD – AOLS Training Offered</a:t>
            </a:r>
            <a:endParaRPr lang="en-CA" dirty="0"/>
          </a:p>
        </p:txBody>
      </p:sp>
      <p:sp>
        <p:nvSpPr>
          <p:cNvPr id="4" name="Slide Number Placeholder 3">
            <a:extLst>
              <a:ext uri="{FF2B5EF4-FFF2-40B4-BE49-F238E27FC236}">
                <a16:creationId xmlns:a16="http://schemas.microsoft.com/office/drawing/2014/main" id="{2892AC1C-A4C2-4172-9CBF-70D2E182E5D0}"/>
              </a:ext>
            </a:extLst>
          </p:cNvPr>
          <p:cNvSpPr>
            <a:spLocks noGrp="1"/>
          </p:cNvSpPr>
          <p:nvPr>
            <p:ph type="sldNum" sz="quarter" idx="12"/>
          </p:nvPr>
        </p:nvSpPr>
        <p:spPr/>
        <p:txBody>
          <a:bodyPr/>
          <a:lstStyle/>
          <a:p>
            <a:fld id="{0EADCA33-26EF-4E89-9411-DD9DC169DF86}" type="slidenum">
              <a:rPr lang="en-CA" smtClean="0"/>
              <a:t>14</a:t>
            </a:fld>
            <a:endParaRPr lang="en-CA"/>
          </a:p>
        </p:txBody>
      </p:sp>
      <p:graphicFrame>
        <p:nvGraphicFramePr>
          <p:cNvPr id="5" name="Chart 4">
            <a:extLst>
              <a:ext uri="{FF2B5EF4-FFF2-40B4-BE49-F238E27FC236}">
                <a16:creationId xmlns:a16="http://schemas.microsoft.com/office/drawing/2014/main" id="{1680E941-2701-4CCB-A3CC-1868E2E36A45}"/>
              </a:ext>
            </a:extLst>
          </p:cNvPr>
          <p:cNvGraphicFramePr>
            <a:graphicFrameLocks/>
          </p:cNvGraphicFramePr>
          <p:nvPr>
            <p:extLst>
              <p:ext uri="{D42A27DB-BD31-4B8C-83A1-F6EECF244321}">
                <p14:modId xmlns:p14="http://schemas.microsoft.com/office/powerpoint/2010/main" val="3927496507"/>
              </p:ext>
            </p:extLst>
          </p:nvPr>
        </p:nvGraphicFramePr>
        <p:xfrm>
          <a:off x="2051720" y="1124744"/>
          <a:ext cx="5267325" cy="2921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F32DB001-DAA6-4930-8EEE-234BB5986BF1}"/>
              </a:ext>
            </a:extLst>
          </p:cNvPr>
          <p:cNvGraphicFramePr>
            <a:graphicFrameLocks/>
          </p:cNvGraphicFramePr>
          <p:nvPr>
            <p:extLst>
              <p:ext uri="{D42A27DB-BD31-4B8C-83A1-F6EECF244321}">
                <p14:modId xmlns:p14="http://schemas.microsoft.com/office/powerpoint/2010/main" val="2473218220"/>
              </p:ext>
            </p:extLst>
          </p:nvPr>
        </p:nvGraphicFramePr>
        <p:xfrm>
          <a:off x="2051720" y="3861048"/>
          <a:ext cx="5904656" cy="30057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56043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AA36A-49D1-4A06-A776-5D8F81E94981}"/>
              </a:ext>
            </a:extLst>
          </p:cNvPr>
          <p:cNvSpPr>
            <a:spLocks noGrp="1"/>
          </p:cNvSpPr>
          <p:nvPr>
            <p:ph type="title"/>
          </p:nvPr>
        </p:nvSpPr>
        <p:spPr/>
        <p:txBody>
          <a:bodyPr/>
          <a:lstStyle/>
          <a:p>
            <a:r>
              <a:rPr lang="en-US" dirty="0"/>
              <a:t>Professional Liability Insurance</a:t>
            </a:r>
            <a:endParaRPr lang="en-CA" dirty="0"/>
          </a:p>
        </p:txBody>
      </p:sp>
      <p:sp>
        <p:nvSpPr>
          <p:cNvPr id="3" name="Slide Number Placeholder 2">
            <a:extLst>
              <a:ext uri="{FF2B5EF4-FFF2-40B4-BE49-F238E27FC236}">
                <a16:creationId xmlns:a16="http://schemas.microsoft.com/office/drawing/2014/main" id="{ECED1FA8-61C5-4D05-859C-DF5F5218B719}"/>
              </a:ext>
            </a:extLst>
          </p:cNvPr>
          <p:cNvSpPr>
            <a:spLocks noGrp="1"/>
          </p:cNvSpPr>
          <p:nvPr>
            <p:ph type="sldNum" sz="quarter" idx="12"/>
          </p:nvPr>
        </p:nvSpPr>
        <p:spPr/>
        <p:txBody>
          <a:bodyPr/>
          <a:lstStyle/>
          <a:p>
            <a:fld id="{0EADCA33-26EF-4E89-9411-DD9DC169DF86}" type="slidenum">
              <a:rPr lang="en-CA" smtClean="0"/>
              <a:t>15</a:t>
            </a:fld>
            <a:endParaRPr lang="en-CA"/>
          </a:p>
        </p:txBody>
      </p:sp>
      <p:graphicFrame>
        <p:nvGraphicFramePr>
          <p:cNvPr id="6" name="Chart 5">
            <a:extLst>
              <a:ext uri="{FF2B5EF4-FFF2-40B4-BE49-F238E27FC236}">
                <a16:creationId xmlns:a16="http://schemas.microsoft.com/office/drawing/2014/main" id="{810F25E2-3F00-4B42-AD1C-A3CF1B59B427}"/>
              </a:ext>
            </a:extLst>
          </p:cNvPr>
          <p:cNvGraphicFramePr>
            <a:graphicFrameLocks/>
          </p:cNvGraphicFramePr>
          <p:nvPr>
            <p:extLst>
              <p:ext uri="{D42A27DB-BD31-4B8C-83A1-F6EECF244321}">
                <p14:modId xmlns:p14="http://schemas.microsoft.com/office/powerpoint/2010/main" val="377991261"/>
              </p:ext>
            </p:extLst>
          </p:nvPr>
        </p:nvGraphicFramePr>
        <p:xfrm>
          <a:off x="1430468" y="1029334"/>
          <a:ext cx="6457950" cy="26955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4E635129-E533-49A1-B452-6BC5C04BA7A6}"/>
              </a:ext>
            </a:extLst>
          </p:cNvPr>
          <p:cNvGraphicFramePr>
            <a:graphicFrameLocks/>
          </p:cNvGraphicFramePr>
          <p:nvPr>
            <p:extLst>
              <p:ext uri="{D42A27DB-BD31-4B8C-83A1-F6EECF244321}">
                <p14:modId xmlns:p14="http://schemas.microsoft.com/office/powerpoint/2010/main" val="946127671"/>
              </p:ext>
            </p:extLst>
          </p:nvPr>
        </p:nvGraphicFramePr>
        <p:xfrm>
          <a:off x="1343025" y="3896099"/>
          <a:ext cx="6457950" cy="26955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0302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2C233-7026-4BCF-BB71-789DB3090559}"/>
              </a:ext>
            </a:extLst>
          </p:cNvPr>
          <p:cNvSpPr>
            <a:spLocks noGrp="1"/>
          </p:cNvSpPr>
          <p:nvPr>
            <p:ph type="title"/>
          </p:nvPr>
        </p:nvSpPr>
        <p:spPr/>
        <p:txBody>
          <a:bodyPr/>
          <a:lstStyle/>
          <a:p>
            <a:r>
              <a:rPr lang="en-US" dirty="0"/>
              <a:t>High Level Breakdown of Insurance Claims by Numbers</a:t>
            </a:r>
            <a:br>
              <a:rPr lang="en-US" dirty="0"/>
            </a:br>
            <a:r>
              <a:rPr lang="en-US" dirty="0"/>
              <a:t>(From 2017 to November 20, 2020 – 218 claims)</a:t>
            </a:r>
            <a:endParaRPr lang="en-CA" dirty="0"/>
          </a:p>
        </p:txBody>
      </p:sp>
      <p:sp>
        <p:nvSpPr>
          <p:cNvPr id="3" name="Slide Number Placeholder 2">
            <a:extLst>
              <a:ext uri="{FF2B5EF4-FFF2-40B4-BE49-F238E27FC236}">
                <a16:creationId xmlns:a16="http://schemas.microsoft.com/office/drawing/2014/main" id="{37499AA4-879D-48FC-8F2B-82A463586F26}"/>
              </a:ext>
            </a:extLst>
          </p:cNvPr>
          <p:cNvSpPr>
            <a:spLocks noGrp="1"/>
          </p:cNvSpPr>
          <p:nvPr>
            <p:ph type="sldNum" sz="quarter" idx="12"/>
          </p:nvPr>
        </p:nvSpPr>
        <p:spPr/>
        <p:txBody>
          <a:bodyPr/>
          <a:lstStyle/>
          <a:p>
            <a:fld id="{0EADCA33-26EF-4E89-9411-DD9DC169DF86}" type="slidenum">
              <a:rPr lang="en-CA" smtClean="0"/>
              <a:t>16</a:t>
            </a:fld>
            <a:endParaRPr lang="en-CA"/>
          </a:p>
        </p:txBody>
      </p:sp>
      <p:graphicFrame>
        <p:nvGraphicFramePr>
          <p:cNvPr id="7" name="Chart 6">
            <a:extLst>
              <a:ext uri="{FF2B5EF4-FFF2-40B4-BE49-F238E27FC236}">
                <a16:creationId xmlns:a16="http://schemas.microsoft.com/office/drawing/2014/main" id="{E2329365-2242-43B8-A5E4-A19A53B35A30}"/>
              </a:ext>
            </a:extLst>
          </p:cNvPr>
          <p:cNvGraphicFramePr>
            <a:graphicFrameLocks/>
          </p:cNvGraphicFramePr>
          <p:nvPr>
            <p:extLst>
              <p:ext uri="{D42A27DB-BD31-4B8C-83A1-F6EECF244321}">
                <p14:modId xmlns:p14="http://schemas.microsoft.com/office/powerpoint/2010/main" val="4067423164"/>
              </p:ext>
            </p:extLst>
          </p:nvPr>
        </p:nvGraphicFramePr>
        <p:xfrm>
          <a:off x="0" y="1341538"/>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8E09C720-F214-4506-A261-F46BC1C91135}"/>
              </a:ext>
            </a:extLst>
          </p:cNvPr>
          <p:cNvGraphicFramePr>
            <a:graphicFrameLocks/>
          </p:cNvGraphicFramePr>
          <p:nvPr>
            <p:extLst>
              <p:ext uri="{D42A27DB-BD31-4B8C-83A1-F6EECF244321}">
                <p14:modId xmlns:p14="http://schemas.microsoft.com/office/powerpoint/2010/main" val="516047989"/>
              </p:ext>
            </p:extLst>
          </p:nvPr>
        </p:nvGraphicFramePr>
        <p:xfrm>
          <a:off x="4560088" y="1341537"/>
          <a:ext cx="4572000" cy="27431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7C7CAF60-1B4A-4578-9774-23A538D73B65}"/>
              </a:ext>
            </a:extLst>
          </p:cNvPr>
          <p:cNvGraphicFramePr>
            <a:graphicFrameLocks/>
          </p:cNvGraphicFramePr>
          <p:nvPr>
            <p:extLst>
              <p:ext uri="{D42A27DB-BD31-4B8C-83A1-F6EECF244321}">
                <p14:modId xmlns:p14="http://schemas.microsoft.com/office/powerpoint/2010/main" val="3966236543"/>
              </p:ext>
            </p:extLst>
          </p:nvPr>
        </p:nvGraphicFramePr>
        <p:xfrm>
          <a:off x="4527106" y="4084737"/>
          <a:ext cx="4572001" cy="27732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28084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FFCD5-D47C-43AD-8AAB-3D3EA1FF7B66}"/>
              </a:ext>
            </a:extLst>
          </p:cNvPr>
          <p:cNvSpPr>
            <a:spLocks noGrp="1"/>
          </p:cNvSpPr>
          <p:nvPr>
            <p:ph type="title"/>
          </p:nvPr>
        </p:nvSpPr>
        <p:spPr/>
        <p:txBody>
          <a:bodyPr/>
          <a:lstStyle/>
          <a:p>
            <a:r>
              <a:rPr lang="en-US" dirty="0"/>
              <a:t>Error Types</a:t>
            </a:r>
            <a:endParaRPr lang="en-CA" dirty="0"/>
          </a:p>
        </p:txBody>
      </p:sp>
      <p:sp>
        <p:nvSpPr>
          <p:cNvPr id="3" name="Content Placeholder 2">
            <a:extLst>
              <a:ext uri="{FF2B5EF4-FFF2-40B4-BE49-F238E27FC236}">
                <a16:creationId xmlns:a16="http://schemas.microsoft.com/office/drawing/2014/main" id="{AB5AF698-94CD-4831-BF96-765284042660}"/>
              </a:ext>
            </a:extLst>
          </p:cNvPr>
          <p:cNvSpPr>
            <a:spLocks noGrp="1"/>
          </p:cNvSpPr>
          <p:nvPr>
            <p:ph idx="1"/>
          </p:nvPr>
        </p:nvSpPr>
        <p:spPr>
          <a:xfrm>
            <a:off x="457200" y="1268760"/>
            <a:ext cx="8229600" cy="4525963"/>
          </a:xfrm>
        </p:spPr>
        <p:txBody>
          <a:bodyPr/>
          <a:lstStyle/>
          <a:p>
            <a:pPr marL="0" indent="0">
              <a:buNone/>
            </a:pPr>
            <a:r>
              <a:rPr lang="en-US" dirty="0"/>
              <a:t>Errors were broken down into the following categories</a:t>
            </a:r>
          </a:p>
          <a:p>
            <a:r>
              <a:rPr lang="en-US" sz="1800" dirty="0"/>
              <a:t>Office Error Calculation – this was used when it was clear that error flowed from a calculation error in the office</a:t>
            </a:r>
          </a:p>
          <a:p>
            <a:r>
              <a:rPr lang="en-US" sz="1800" dirty="0"/>
              <a:t>Office Error Check – this was used where it was obvious that the error should have been caught by a check but was not used when it was a calculation error (e.g. wrong lot number on plan, wrong unit number on condo plan)</a:t>
            </a:r>
          </a:p>
          <a:p>
            <a:r>
              <a:rPr lang="en-US" sz="1800" dirty="0"/>
              <a:t>Office Error Search – this was used where there was a lack of information that would have been available with a reasonable search (e.g. title search, municipal by-law search)</a:t>
            </a:r>
          </a:p>
          <a:p>
            <a:r>
              <a:rPr lang="en-US" sz="1800" dirty="0"/>
              <a:t>Field Error – this was used where there was admission that the error was in the field (even though it should have been caught by a check)</a:t>
            </a:r>
          </a:p>
          <a:p>
            <a:r>
              <a:rPr lang="en-US" sz="1800" dirty="0"/>
              <a:t>Communication -  used where internal and/or external communications caused the error (e.g. wrong version used)</a:t>
            </a:r>
          </a:p>
          <a:p>
            <a:r>
              <a:rPr lang="en-US" sz="1800" dirty="0"/>
              <a:t>No observable error</a:t>
            </a:r>
          </a:p>
          <a:p>
            <a:r>
              <a:rPr lang="en-US" sz="1800" dirty="0"/>
              <a:t>Other – errors not covered above</a:t>
            </a:r>
          </a:p>
          <a:p>
            <a:r>
              <a:rPr lang="en-US" sz="1800" dirty="0"/>
              <a:t>Unknown – the surveyor did not provide enough information to derive a source of error</a:t>
            </a:r>
          </a:p>
          <a:p>
            <a:endParaRPr lang="en-CA" dirty="0"/>
          </a:p>
        </p:txBody>
      </p:sp>
      <p:sp>
        <p:nvSpPr>
          <p:cNvPr id="4" name="Slide Number Placeholder 3">
            <a:extLst>
              <a:ext uri="{FF2B5EF4-FFF2-40B4-BE49-F238E27FC236}">
                <a16:creationId xmlns:a16="http://schemas.microsoft.com/office/drawing/2014/main" id="{3323B480-FCD9-442A-A3FD-BC0A50789C1A}"/>
              </a:ext>
            </a:extLst>
          </p:cNvPr>
          <p:cNvSpPr>
            <a:spLocks noGrp="1"/>
          </p:cNvSpPr>
          <p:nvPr>
            <p:ph type="sldNum" sz="quarter" idx="12"/>
          </p:nvPr>
        </p:nvSpPr>
        <p:spPr/>
        <p:txBody>
          <a:bodyPr/>
          <a:lstStyle/>
          <a:p>
            <a:fld id="{0EADCA33-26EF-4E89-9411-DD9DC169DF86}" type="slidenum">
              <a:rPr lang="en-CA" smtClean="0"/>
              <a:t>17</a:t>
            </a:fld>
            <a:endParaRPr lang="en-CA"/>
          </a:p>
        </p:txBody>
      </p:sp>
    </p:spTree>
    <p:extLst>
      <p:ext uri="{BB962C8B-B14F-4D97-AF65-F5344CB8AC3E}">
        <p14:creationId xmlns:p14="http://schemas.microsoft.com/office/powerpoint/2010/main" val="3595922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E40B0-1749-454B-BE3B-2789A922EBD9}"/>
              </a:ext>
            </a:extLst>
          </p:cNvPr>
          <p:cNvSpPr>
            <a:spLocks noGrp="1"/>
          </p:cNvSpPr>
          <p:nvPr>
            <p:ph type="title"/>
          </p:nvPr>
        </p:nvSpPr>
        <p:spPr/>
        <p:txBody>
          <a:bodyPr/>
          <a:lstStyle/>
          <a:p>
            <a:r>
              <a:rPr lang="en-US" dirty="0"/>
              <a:t>Construction Breakdown of Error Types by Numbers</a:t>
            </a:r>
            <a:br>
              <a:rPr lang="en-US" dirty="0"/>
            </a:br>
            <a:r>
              <a:rPr lang="en-US" dirty="0"/>
              <a:t>(From 2017 to November 20, 2020 – 104 claims)</a:t>
            </a:r>
            <a:endParaRPr lang="en-CA" dirty="0"/>
          </a:p>
        </p:txBody>
      </p:sp>
      <p:sp>
        <p:nvSpPr>
          <p:cNvPr id="3" name="Slide Number Placeholder 2">
            <a:extLst>
              <a:ext uri="{FF2B5EF4-FFF2-40B4-BE49-F238E27FC236}">
                <a16:creationId xmlns:a16="http://schemas.microsoft.com/office/drawing/2014/main" id="{4C108B56-A4DD-405D-817D-92DB4BE7C6C3}"/>
              </a:ext>
            </a:extLst>
          </p:cNvPr>
          <p:cNvSpPr>
            <a:spLocks noGrp="1"/>
          </p:cNvSpPr>
          <p:nvPr>
            <p:ph type="sldNum" sz="quarter" idx="12"/>
          </p:nvPr>
        </p:nvSpPr>
        <p:spPr>
          <a:xfrm>
            <a:off x="6544791" y="6133085"/>
            <a:ext cx="2133600" cy="365125"/>
          </a:xfrm>
        </p:spPr>
        <p:txBody>
          <a:bodyPr/>
          <a:lstStyle/>
          <a:p>
            <a:fld id="{0EADCA33-26EF-4E89-9411-DD9DC169DF86}" type="slidenum">
              <a:rPr lang="en-CA" smtClean="0"/>
              <a:t>18</a:t>
            </a:fld>
            <a:endParaRPr lang="en-CA"/>
          </a:p>
        </p:txBody>
      </p:sp>
      <p:graphicFrame>
        <p:nvGraphicFramePr>
          <p:cNvPr id="8" name="Chart 7">
            <a:extLst>
              <a:ext uri="{FF2B5EF4-FFF2-40B4-BE49-F238E27FC236}">
                <a16:creationId xmlns:a16="http://schemas.microsoft.com/office/drawing/2014/main" id="{66DAAF70-6785-4321-B307-C1E8B3EC73C2}"/>
              </a:ext>
            </a:extLst>
          </p:cNvPr>
          <p:cNvGraphicFramePr>
            <a:graphicFrameLocks/>
          </p:cNvGraphicFramePr>
          <p:nvPr>
            <p:extLst>
              <p:ext uri="{D42A27DB-BD31-4B8C-83A1-F6EECF244321}">
                <p14:modId xmlns:p14="http://schemas.microsoft.com/office/powerpoint/2010/main" val="3630428654"/>
              </p:ext>
            </p:extLst>
          </p:nvPr>
        </p:nvGraphicFramePr>
        <p:xfrm>
          <a:off x="466" y="1417638"/>
          <a:ext cx="4571533" cy="27500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B24D6E58-327D-4386-921C-7E679179A3EF}"/>
              </a:ext>
            </a:extLst>
          </p:cNvPr>
          <p:cNvGraphicFramePr>
            <a:graphicFrameLocks/>
          </p:cNvGraphicFramePr>
          <p:nvPr>
            <p:extLst>
              <p:ext uri="{D42A27DB-BD31-4B8C-83A1-F6EECF244321}">
                <p14:modId xmlns:p14="http://schemas.microsoft.com/office/powerpoint/2010/main" val="3951846512"/>
              </p:ext>
            </p:extLst>
          </p:nvPr>
        </p:nvGraphicFramePr>
        <p:xfrm>
          <a:off x="4579129" y="1417639"/>
          <a:ext cx="4571999" cy="275002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DBF0AB4C-3161-4093-9629-E1F4429C6260}"/>
              </a:ext>
            </a:extLst>
          </p:cNvPr>
          <p:cNvGraphicFramePr>
            <a:graphicFrameLocks/>
          </p:cNvGraphicFramePr>
          <p:nvPr>
            <p:extLst>
              <p:ext uri="{D42A27DB-BD31-4B8C-83A1-F6EECF244321}">
                <p14:modId xmlns:p14="http://schemas.microsoft.com/office/powerpoint/2010/main" val="3683681888"/>
              </p:ext>
            </p:extLst>
          </p:nvPr>
        </p:nvGraphicFramePr>
        <p:xfrm>
          <a:off x="-7131" y="4162425"/>
          <a:ext cx="4572000" cy="26955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A7CF2B7A-26AA-4541-9C3D-1D799A261697}"/>
              </a:ext>
            </a:extLst>
          </p:cNvPr>
          <p:cNvGraphicFramePr>
            <a:graphicFrameLocks/>
          </p:cNvGraphicFramePr>
          <p:nvPr>
            <p:extLst>
              <p:ext uri="{D42A27DB-BD31-4B8C-83A1-F6EECF244321}">
                <p14:modId xmlns:p14="http://schemas.microsoft.com/office/powerpoint/2010/main" val="3762459970"/>
              </p:ext>
            </p:extLst>
          </p:nvPr>
        </p:nvGraphicFramePr>
        <p:xfrm>
          <a:off x="4579129" y="4162425"/>
          <a:ext cx="4572000" cy="269557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94514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002D-6A11-4CBC-9180-C55D9BBD3254}"/>
              </a:ext>
            </a:extLst>
          </p:cNvPr>
          <p:cNvSpPr>
            <a:spLocks noGrp="1"/>
          </p:cNvSpPr>
          <p:nvPr>
            <p:ph type="title"/>
          </p:nvPr>
        </p:nvSpPr>
        <p:spPr/>
        <p:txBody>
          <a:bodyPr/>
          <a:lstStyle/>
          <a:p>
            <a:r>
              <a:rPr lang="en-US" dirty="0"/>
              <a:t>Legal Breakdown of Error Types by Numbers </a:t>
            </a:r>
            <a:br>
              <a:rPr lang="en-US" dirty="0"/>
            </a:br>
            <a:r>
              <a:rPr kumimoji="0" lang="en-US" sz="2700" b="0" i="0" u="none" strike="noStrike" kern="1200" cap="none" spc="0" normalizeH="0" baseline="0" noProof="0" dirty="0">
                <a:ln>
                  <a:noFill/>
                </a:ln>
                <a:solidFill>
                  <a:srgbClr val="000000"/>
                </a:solidFill>
                <a:effectLst/>
                <a:uLnTx/>
                <a:uFillTx/>
                <a:latin typeface="Calibri"/>
                <a:ea typeface="ＭＳ Ｐゴシック" charset="-128"/>
              </a:rPr>
              <a:t>(From 2017 to November 20, 2020 – 47 claims)</a:t>
            </a:r>
            <a:endParaRPr lang="en-CA" dirty="0"/>
          </a:p>
        </p:txBody>
      </p:sp>
      <p:sp>
        <p:nvSpPr>
          <p:cNvPr id="3" name="Slide Number Placeholder 2">
            <a:extLst>
              <a:ext uri="{FF2B5EF4-FFF2-40B4-BE49-F238E27FC236}">
                <a16:creationId xmlns:a16="http://schemas.microsoft.com/office/drawing/2014/main" id="{8BDB215C-BFE7-4FE7-9921-A2E732073545}"/>
              </a:ext>
            </a:extLst>
          </p:cNvPr>
          <p:cNvSpPr>
            <a:spLocks noGrp="1"/>
          </p:cNvSpPr>
          <p:nvPr>
            <p:ph type="sldNum" sz="quarter" idx="12"/>
          </p:nvPr>
        </p:nvSpPr>
        <p:spPr/>
        <p:txBody>
          <a:bodyPr/>
          <a:lstStyle/>
          <a:p>
            <a:fld id="{0EADCA33-26EF-4E89-9411-DD9DC169DF86}" type="slidenum">
              <a:rPr lang="en-CA" smtClean="0"/>
              <a:t>19</a:t>
            </a:fld>
            <a:endParaRPr lang="en-CA"/>
          </a:p>
        </p:txBody>
      </p:sp>
      <p:graphicFrame>
        <p:nvGraphicFramePr>
          <p:cNvPr id="5" name="Chart 4">
            <a:extLst>
              <a:ext uri="{FF2B5EF4-FFF2-40B4-BE49-F238E27FC236}">
                <a16:creationId xmlns:a16="http://schemas.microsoft.com/office/drawing/2014/main" id="{547DA216-8C23-4A00-9889-C4A15DB11F91}"/>
              </a:ext>
            </a:extLst>
          </p:cNvPr>
          <p:cNvGraphicFramePr>
            <a:graphicFrameLocks/>
          </p:cNvGraphicFramePr>
          <p:nvPr/>
        </p:nvGraphicFramePr>
        <p:xfrm>
          <a:off x="2286000" y="2081212"/>
          <a:ext cx="4572000" cy="26955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4952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0C8CF-FB16-45D7-AEFF-38A22967192E}"/>
              </a:ext>
            </a:extLst>
          </p:cNvPr>
          <p:cNvSpPr>
            <a:spLocks noGrp="1"/>
          </p:cNvSpPr>
          <p:nvPr>
            <p:ph type="title"/>
          </p:nvPr>
        </p:nvSpPr>
        <p:spPr/>
        <p:txBody>
          <a:bodyPr/>
          <a:lstStyle/>
          <a:p>
            <a:r>
              <a:rPr lang="en-US" dirty="0"/>
              <a:t>Comprehensive Survey Reviews</a:t>
            </a:r>
            <a:endParaRPr lang="en-CA" dirty="0"/>
          </a:p>
        </p:txBody>
      </p:sp>
      <p:sp>
        <p:nvSpPr>
          <p:cNvPr id="3" name="Slide Number Placeholder 2">
            <a:extLst>
              <a:ext uri="{FF2B5EF4-FFF2-40B4-BE49-F238E27FC236}">
                <a16:creationId xmlns:a16="http://schemas.microsoft.com/office/drawing/2014/main" id="{B386DE56-8AC1-4799-82C6-852E0CEA684D}"/>
              </a:ext>
            </a:extLst>
          </p:cNvPr>
          <p:cNvSpPr>
            <a:spLocks noGrp="1"/>
          </p:cNvSpPr>
          <p:nvPr>
            <p:ph type="sldNum" sz="quarter" idx="12"/>
          </p:nvPr>
        </p:nvSpPr>
        <p:spPr/>
        <p:txBody>
          <a:bodyPr/>
          <a:lstStyle/>
          <a:p>
            <a:fld id="{0EADCA33-26EF-4E89-9411-DD9DC169DF86}" type="slidenum">
              <a:rPr lang="en-CA" smtClean="0"/>
              <a:t>20</a:t>
            </a:fld>
            <a:endParaRPr lang="en-CA"/>
          </a:p>
        </p:txBody>
      </p:sp>
      <p:graphicFrame>
        <p:nvGraphicFramePr>
          <p:cNvPr id="4" name="Chart 3">
            <a:extLst>
              <a:ext uri="{FF2B5EF4-FFF2-40B4-BE49-F238E27FC236}">
                <a16:creationId xmlns:a16="http://schemas.microsoft.com/office/drawing/2014/main" id="{5295EEC7-1FAC-4F38-A003-E85393579EA0}"/>
              </a:ext>
            </a:extLst>
          </p:cNvPr>
          <p:cNvGraphicFramePr>
            <a:graphicFrameLocks/>
          </p:cNvGraphicFramePr>
          <p:nvPr>
            <p:extLst>
              <p:ext uri="{D42A27DB-BD31-4B8C-83A1-F6EECF244321}">
                <p14:modId xmlns:p14="http://schemas.microsoft.com/office/powerpoint/2010/main" val="1053939106"/>
              </p:ext>
            </p:extLst>
          </p:nvPr>
        </p:nvGraphicFramePr>
        <p:xfrm>
          <a:off x="2286000" y="1023069"/>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C86FF64B-8E9C-4832-ABCC-54E0ACA844D4}"/>
              </a:ext>
            </a:extLst>
          </p:cNvPr>
          <p:cNvSpPr txBox="1"/>
          <p:nvPr/>
        </p:nvSpPr>
        <p:spPr>
          <a:xfrm>
            <a:off x="6858000" y="1628800"/>
            <a:ext cx="2051203" cy="307777"/>
          </a:xfrm>
          <a:prstGeom prst="rect">
            <a:avLst/>
          </a:prstGeom>
          <a:noFill/>
        </p:spPr>
        <p:txBody>
          <a:bodyPr wrap="none" rtlCol="0">
            <a:spAutoFit/>
          </a:bodyPr>
          <a:lstStyle/>
          <a:p>
            <a:r>
              <a:rPr lang="en-US" sz="1400" dirty="0">
                <a:solidFill>
                  <a:srgbClr val="0070C0"/>
                </a:solidFill>
              </a:rPr>
              <a:t>Number of Files reviewed</a:t>
            </a:r>
            <a:endParaRPr lang="en-CA" sz="1400" dirty="0">
              <a:solidFill>
                <a:srgbClr val="0070C0"/>
              </a:solidFill>
            </a:endParaRPr>
          </a:p>
        </p:txBody>
      </p:sp>
      <p:sp>
        <p:nvSpPr>
          <p:cNvPr id="6" name="TextBox 5">
            <a:extLst>
              <a:ext uri="{FF2B5EF4-FFF2-40B4-BE49-F238E27FC236}">
                <a16:creationId xmlns:a16="http://schemas.microsoft.com/office/drawing/2014/main" id="{3007EC23-68B3-4DF2-8B1F-167CDCB32577}"/>
              </a:ext>
            </a:extLst>
          </p:cNvPr>
          <p:cNvSpPr txBox="1"/>
          <p:nvPr/>
        </p:nvSpPr>
        <p:spPr>
          <a:xfrm>
            <a:off x="6858000" y="2469861"/>
            <a:ext cx="2124941" cy="307777"/>
          </a:xfrm>
          <a:prstGeom prst="rect">
            <a:avLst/>
          </a:prstGeom>
          <a:noFill/>
        </p:spPr>
        <p:txBody>
          <a:bodyPr wrap="none" rtlCol="0">
            <a:spAutoFit/>
          </a:bodyPr>
          <a:lstStyle/>
          <a:p>
            <a:r>
              <a:rPr lang="en-US" sz="1400" dirty="0">
                <a:solidFill>
                  <a:schemeClr val="accent2">
                    <a:lumMod val="60000"/>
                    <a:lumOff val="40000"/>
                  </a:schemeClr>
                </a:solidFill>
              </a:rPr>
              <a:t>Number of Firms reviewed</a:t>
            </a:r>
            <a:endParaRPr lang="en-CA" sz="1400" dirty="0">
              <a:solidFill>
                <a:schemeClr val="accent2">
                  <a:lumMod val="60000"/>
                  <a:lumOff val="40000"/>
                </a:schemeClr>
              </a:solidFill>
            </a:endParaRPr>
          </a:p>
        </p:txBody>
      </p:sp>
      <p:cxnSp>
        <p:nvCxnSpPr>
          <p:cNvPr id="8" name="Straight Arrow Connector 7">
            <a:extLst>
              <a:ext uri="{FF2B5EF4-FFF2-40B4-BE49-F238E27FC236}">
                <a16:creationId xmlns:a16="http://schemas.microsoft.com/office/drawing/2014/main" id="{50A93844-3ADA-4776-8ABA-5D559765E82D}"/>
              </a:ext>
            </a:extLst>
          </p:cNvPr>
          <p:cNvCxnSpPr/>
          <p:nvPr/>
        </p:nvCxnSpPr>
        <p:spPr>
          <a:xfrm flipH="1">
            <a:off x="6372200" y="1782688"/>
            <a:ext cx="485800" cy="566192"/>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0" name="Straight Arrow Connector 9">
            <a:extLst>
              <a:ext uri="{FF2B5EF4-FFF2-40B4-BE49-F238E27FC236}">
                <a16:creationId xmlns:a16="http://schemas.microsoft.com/office/drawing/2014/main" id="{4DB8F5C6-F61F-4D0B-817C-966D49D44274}"/>
              </a:ext>
            </a:extLst>
          </p:cNvPr>
          <p:cNvCxnSpPr>
            <a:cxnSpLocks/>
          </p:cNvCxnSpPr>
          <p:nvPr/>
        </p:nvCxnSpPr>
        <p:spPr>
          <a:xfrm flipH="1">
            <a:off x="6615100" y="2623749"/>
            <a:ext cx="242900" cy="58894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graphicFrame>
        <p:nvGraphicFramePr>
          <p:cNvPr id="12" name="Chart 11">
            <a:extLst>
              <a:ext uri="{FF2B5EF4-FFF2-40B4-BE49-F238E27FC236}">
                <a16:creationId xmlns:a16="http://schemas.microsoft.com/office/drawing/2014/main" id="{463FA0D0-EAAA-482B-B6AB-7956486E3B80}"/>
              </a:ext>
            </a:extLst>
          </p:cNvPr>
          <p:cNvGraphicFramePr>
            <a:graphicFrameLocks/>
          </p:cNvGraphicFramePr>
          <p:nvPr>
            <p:extLst>
              <p:ext uri="{D42A27DB-BD31-4B8C-83A1-F6EECF244321}">
                <p14:modId xmlns:p14="http://schemas.microsoft.com/office/powerpoint/2010/main" val="3145655404"/>
              </p:ext>
            </p:extLst>
          </p:nvPr>
        </p:nvGraphicFramePr>
        <p:xfrm>
          <a:off x="2286000" y="3864495"/>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19858EC1-C666-4778-8BBB-DA331E28BAB9}"/>
              </a:ext>
            </a:extLst>
          </p:cNvPr>
          <p:cNvSpPr txBox="1"/>
          <p:nvPr/>
        </p:nvSpPr>
        <p:spPr>
          <a:xfrm>
            <a:off x="231424" y="4418606"/>
            <a:ext cx="2315890" cy="307777"/>
          </a:xfrm>
          <a:prstGeom prst="rect">
            <a:avLst/>
          </a:prstGeom>
          <a:noFill/>
        </p:spPr>
        <p:txBody>
          <a:bodyPr wrap="none" rtlCol="0">
            <a:spAutoFit/>
          </a:bodyPr>
          <a:lstStyle/>
          <a:p>
            <a:r>
              <a:rPr lang="en-US" sz="1400" dirty="0">
                <a:solidFill>
                  <a:schemeClr val="bg1">
                    <a:lumMod val="65000"/>
                  </a:schemeClr>
                </a:solidFill>
              </a:rPr>
              <a:t>Field Procedures (field notes)</a:t>
            </a:r>
            <a:endParaRPr lang="en-CA" sz="1400" dirty="0">
              <a:solidFill>
                <a:schemeClr val="bg1">
                  <a:lumMod val="65000"/>
                </a:schemeClr>
              </a:solidFill>
            </a:endParaRPr>
          </a:p>
        </p:txBody>
      </p:sp>
      <p:sp>
        <p:nvSpPr>
          <p:cNvPr id="14" name="TextBox 13">
            <a:extLst>
              <a:ext uri="{FF2B5EF4-FFF2-40B4-BE49-F238E27FC236}">
                <a16:creationId xmlns:a16="http://schemas.microsoft.com/office/drawing/2014/main" id="{889A613A-D1CE-4E14-A999-7C2949969E04}"/>
              </a:ext>
            </a:extLst>
          </p:cNvPr>
          <p:cNvSpPr txBox="1"/>
          <p:nvPr/>
        </p:nvSpPr>
        <p:spPr>
          <a:xfrm>
            <a:off x="231424" y="4790444"/>
            <a:ext cx="845744" cy="307777"/>
          </a:xfrm>
          <a:prstGeom prst="rect">
            <a:avLst/>
          </a:prstGeom>
          <a:noFill/>
        </p:spPr>
        <p:txBody>
          <a:bodyPr wrap="none" rtlCol="0">
            <a:spAutoFit/>
          </a:bodyPr>
          <a:lstStyle/>
          <a:p>
            <a:r>
              <a:rPr lang="en-US" sz="1400" dirty="0">
                <a:solidFill>
                  <a:schemeClr val="accent2">
                    <a:lumMod val="60000"/>
                    <a:lumOff val="40000"/>
                  </a:schemeClr>
                </a:solidFill>
              </a:rPr>
              <a:t>Research</a:t>
            </a:r>
            <a:endParaRPr lang="en-CA" sz="1400" dirty="0">
              <a:solidFill>
                <a:schemeClr val="accent2">
                  <a:lumMod val="60000"/>
                  <a:lumOff val="40000"/>
                </a:schemeClr>
              </a:solidFill>
            </a:endParaRPr>
          </a:p>
        </p:txBody>
      </p:sp>
      <p:sp>
        <p:nvSpPr>
          <p:cNvPr id="15" name="TextBox 14">
            <a:extLst>
              <a:ext uri="{FF2B5EF4-FFF2-40B4-BE49-F238E27FC236}">
                <a16:creationId xmlns:a16="http://schemas.microsoft.com/office/drawing/2014/main" id="{E6F81BBD-F250-4FCF-AA9C-D158768AE27E}"/>
              </a:ext>
            </a:extLst>
          </p:cNvPr>
          <p:cNvSpPr txBox="1"/>
          <p:nvPr/>
        </p:nvSpPr>
        <p:spPr>
          <a:xfrm>
            <a:off x="261566" y="5098222"/>
            <a:ext cx="1479764" cy="307777"/>
          </a:xfrm>
          <a:prstGeom prst="rect">
            <a:avLst/>
          </a:prstGeom>
          <a:noFill/>
        </p:spPr>
        <p:txBody>
          <a:bodyPr wrap="none" rtlCol="0">
            <a:spAutoFit/>
          </a:bodyPr>
          <a:lstStyle/>
          <a:p>
            <a:r>
              <a:rPr lang="en-US" sz="1400" dirty="0">
                <a:solidFill>
                  <a:srgbClr val="FFC000"/>
                </a:solidFill>
              </a:rPr>
              <a:t>Reports to Clients</a:t>
            </a:r>
            <a:endParaRPr lang="en-CA" sz="1400" dirty="0">
              <a:solidFill>
                <a:srgbClr val="FFC000"/>
              </a:solidFill>
            </a:endParaRPr>
          </a:p>
        </p:txBody>
      </p:sp>
      <p:sp>
        <p:nvSpPr>
          <p:cNvPr id="16" name="TextBox 15">
            <a:extLst>
              <a:ext uri="{FF2B5EF4-FFF2-40B4-BE49-F238E27FC236}">
                <a16:creationId xmlns:a16="http://schemas.microsoft.com/office/drawing/2014/main" id="{B62B13E8-FE02-44D1-B0BC-C68E641E1052}"/>
              </a:ext>
            </a:extLst>
          </p:cNvPr>
          <p:cNvSpPr txBox="1"/>
          <p:nvPr/>
        </p:nvSpPr>
        <p:spPr>
          <a:xfrm>
            <a:off x="261566" y="5470061"/>
            <a:ext cx="2090572" cy="307777"/>
          </a:xfrm>
          <a:prstGeom prst="rect">
            <a:avLst/>
          </a:prstGeom>
          <a:noFill/>
        </p:spPr>
        <p:txBody>
          <a:bodyPr wrap="none" rtlCol="0">
            <a:spAutoFit/>
          </a:bodyPr>
          <a:lstStyle/>
          <a:p>
            <a:r>
              <a:rPr lang="en-US" sz="1400" dirty="0">
                <a:solidFill>
                  <a:srgbClr val="0070C0"/>
                </a:solidFill>
              </a:rPr>
              <a:t>Measurement Verification</a:t>
            </a:r>
            <a:endParaRPr lang="en-CA" sz="1400" dirty="0">
              <a:solidFill>
                <a:srgbClr val="0070C0"/>
              </a:solidFill>
            </a:endParaRPr>
          </a:p>
        </p:txBody>
      </p:sp>
      <p:sp>
        <p:nvSpPr>
          <p:cNvPr id="17" name="TextBox 16">
            <a:extLst>
              <a:ext uri="{FF2B5EF4-FFF2-40B4-BE49-F238E27FC236}">
                <a16:creationId xmlns:a16="http://schemas.microsoft.com/office/drawing/2014/main" id="{EB44B329-88C8-439E-B98B-FA1BF7920604}"/>
              </a:ext>
            </a:extLst>
          </p:cNvPr>
          <p:cNvSpPr txBox="1"/>
          <p:nvPr/>
        </p:nvSpPr>
        <p:spPr>
          <a:xfrm>
            <a:off x="261566" y="5840387"/>
            <a:ext cx="2130199" cy="307777"/>
          </a:xfrm>
          <a:prstGeom prst="rect">
            <a:avLst/>
          </a:prstGeom>
          <a:noFill/>
        </p:spPr>
        <p:txBody>
          <a:bodyPr wrap="none" rtlCol="0">
            <a:spAutoFit/>
          </a:bodyPr>
          <a:lstStyle/>
          <a:p>
            <a:r>
              <a:rPr lang="en-US" sz="1400" dirty="0">
                <a:solidFill>
                  <a:srgbClr val="00B050"/>
                </a:solidFill>
              </a:rPr>
              <a:t>Best Evidence of Boundary</a:t>
            </a:r>
            <a:endParaRPr lang="en-CA" sz="1400" dirty="0">
              <a:solidFill>
                <a:srgbClr val="00B050"/>
              </a:solidFill>
            </a:endParaRPr>
          </a:p>
        </p:txBody>
      </p:sp>
      <p:sp>
        <p:nvSpPr>
          <p:cNvPr id="18" name="TextBox 17">
            <a:extLst>
              <a:ext uri="{FF2B5EF4-FFF2-40B4-BE49-F238E27FC236}">
                <a16:creationId xmlns:a16="http://schemas.microsoft.com/office/drawing/2014/main" id="{9F920637-F934-4BE4-807B-88F852E1A112}"/>
              </a:ext>
            </a:extLst>
          </p:cNvPr>
          <p:cNvSpPr txBox="1"/>
          <p:nvPr/>
        </p:nvSpPr>
        <p:spPr>
          <a:xfrm>
            <a:off x="261566" y="4046766"/>
            <a:ext cx="1309141" cy="307777"/>
          </a:xfrm>
          <a:prstGeom prst="rect">
            <a:avLst/>
          </a:prstGeom>
          <a:noFill/>
        </p:spPr>
        <p:txBody>
          <a:bodyPr wrap="none" rtlCol="0">
            <a:spAutoFit/>
          </a:bodyPr>
          <a:lstStyle/>
          <a:p>
            <a:r>
              <a:rPr lang="en-US" sz="1400" b="1" u="sng" dirty="0"/>
              <a:t>Top Five Scores</a:t>
            </a:r>
            <a:endParaRPr lang="en-CA" sz="1400" b="1" u="sng" dirty="0"/>
          </a:p>
        </p:txBody>
      </p:sp>
      <p:sp>
        <p:nvSpPr>
          <p:cNvPr id="7" name="TextBox 6">
            <a:extLst>
              <a:ext uri="{FF2B5EF4-FFF2-40B4-BE49-F238E27FC236}">
                <a16:creationId xmlns:a16="http://schemas.microsoft.com/office/drawing/2014/main" id="{57C50573-E60F-42F1-AC46-75CD2CCC9171}"/>
              </a:ext>
            </a:extLst>
          </p:cNvPr>
          <p:cNvSpPr txBox="1"/>
          <p:nvPr/>
        </p:nvSpPr>
        <p:spPr>
          <a:xfrm>
            <a:off x="6678848" y="4299553"/>
            <a:ext cx="1204753" cy="369332"/>
          </a:xfrm>
          <a:prstGeom prst="rect">
            <a:avLst/>
          </a:prstGeom>
          <a:noFill/>
        </p:spPr>
        <p:txBody>
          <a:bodyPr wrap="none" rtlCol="0">
            <a:spAutoFit/>
          </a:bodyPr>
          <a:lstStyle/>
          <a:p>
            <a:r>
              <a:rPr lang="en-US" dirty="0">
                <a:solidFill>
                  <a:srgbClr val="0070C0"/>
                </a:solidFill>
              </a:rPr>
              <a:t>Total Score</a:t>
            </a:r>
            <a:endParaRPr lang="en-CA" dirty="0">
              <a:solidFill>
                <a:srgbClr val="0070C0"/>
              </a:solidFill>
            </a:endParaRPr>
          </a:p>
        </p:txBody>
      </p:sp>
      <p:cxnSp>
        <p:nvCxnSpPr>
          <p:cNvPr id="11" name="Straight Arrow Connector 10">
            <a:extLst>
              <a:ext uri="{FF2B5EF4-FFF2-40B4-BE49-F238E27FC236}">
                <a16:creationId xmlns:a16="http://schemas.microsoft.com/office/drawing/2014/main" id="{E93F3561-C95A-4FFB-951C-B9E928ED60B0}"/>
              </a:ext>
            </a:extLst>
          </p:cNvPr>
          <p:cNvCxnSpPr/>
          <p:nvPr/>
        </p:nvCxnSpPr>
        <p:spPr>
          <a:xfrm flipH="1">
            <a:off x="6012160" y="4514700"/>
            <a:ext cx="602940" cy="3260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2725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0000000-0008-0000-0400-000002000000}"/>
              </a:ext>
            </a:extLst>
          </p:cNvPr>
          <p:cNvGraphicFramePr>
            <a:graphicFrameLocks/>
          </p:cNvGraphicFramePr>
          <p:nvPr/>
        </p:nvGraphicFramePr>
        <p:xfrm>
          <a:off x="539552" y="404664"/>
          <a:ext cx="8352928" cy="61926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56871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F468D-723A-4AD0-B424-26B3E6E183F4}"/>
              </a:ext>
            </a:extLst>
          </p:cNvPr>
          <p:cNvSpPr>
            <a:spLocks noGrp="1"/>
          </p:cNvSpPr>
          <p:nvPr>
            <p:ph type="title"/>
          </p:nvPr>
        </p:nvSpPr>
        <p:spPr>
          <a:xfrm>
            <a:off x="395536" y="-69691"/>
            <a:ext cx="8229600" cy="1143000"/>
          </a:xfrm>
        </p:spPr>
        <p:txBody>
          <a:bodyPr/>
          <a:lstStyle/>
          <a:p>
            <a:r>
              <a:rPr lang="en-US" dirty="0"/>
              <a:t>Complaints Breakdown</a:t>
            </a:r>
            <a:endParaRPr lang="en-CA" dirty="0"/>
          </a:p>
        </p:txBody>
      </p:sp>
      <p:sp>
        <p:nvSpPr>
          <p:cNvPr id="4" name="Slide Number Placeholder 3">
            <a:extLst>
              <a:ext uri="{FF2B5EF4-FFF2-40B4-BE49-F238E27FC236}">
                <a16:creationId xmlns:a16="http://schemas.microsoft.com/office/drawing/2014/main" id="{6AB3C206-27A5-4703-8042-76ACBF4166F7}"/>
              </a:ext>
            </a:extLst>
          </p:cNvPr>
          <p:cNvSpPr>
            <a:spLocks noGrp="1"/>
          </p:cNvSpPr>
          <p:nvPr>
            <p:ph type="sldNum" sz="quarter" idx="12"/>
          </p:nvPr>
        </p:nvSpPr>
        <p:spPr>
          <a:xfrm>
            <a:off x="518864" y="6136704"/>
            <a:ext cx="8167936" cy="584774"/>
          </a:xfrm>
        </p:spPr>
        <p:txBody>
          <a:bodyPr/>
          <a:lstStyle/>
          <a:p>
            <a:fld id="{0EADCA33-26EF-4E89-9411-DD9DC169DF86}" type="slidenum">
              <a:rPr lang="en-CA" smtClean="0"/>
              <a:t>22</a:t>
            </a:fld>
            <a:endParaRPr lang="en-CA"/>
          </a:p>
        </p:txBody>
      </p:sp>
      <p:graphicFrame>
        <p:nvGraphicFramePr>
          <p:cNvPr id="7" name="Content Placeholder 6">
            <a:extLst>
              <a:ext uri="{FF2B5EF4-FFF2-40B4-BE49-F238E27FC236}">
                <a16:creationId xmlns:a16="http://schemas.microsoft.com/office/drawing/2014/main" id="{D4450413-6A77-4605-A950-4A4ABA48E86B}"/>
              </a:ext>
            </a:extLst>
          </p:cNvPr>
          <p:cNvGraphicFramePr>
            <a:graphicFrameLocks noGrp="1"/>
          </p:cNvGraphicFramePr>
          <p:nvPr>
            <p:ph idx="1"/>
          </p:nvPr>
        </p:nvGraphicFramePr>
        <p:xfrm>
          <a:off x="500803" y="1151376"/>
          <a:ext cx="7516687" cy="4834388"/>
        </p:xfrm>
        <a:graphic>
          <a:graphicData uri="http://schemas.openxmlformats.org/drawingml/2006/table">
            <a:tbl>
              <a:tblPr firstRow="1" firstCol="1" bandRow="1">
                <a:tableStyleId>{5C22544A-7EE6-4342-B048-85BDC9FD1C3A}</a:tableStyleId>
              </a:tblPr>
              <a:tblGrid>
                <a:gridCol w="3758344">
                  <a:extLst>
                    <a:ext uri="{9D8B030D-6E8A-4147-A177-3AD203B41FA5}">
                      <a16:colId xmlns:a16="http://schemas.microsoft.com/office/drawing/2014/main" val="3745511197"/>
                    </a:ext>
                  </a:extLst>
                </a:gridCol>
                <a:gridCol w="655419">
                  <a:extLst>
                    <a:ext uri="{9D8B030D-6E8A-4147-A177-3AD203B41FA5}">
                      <a16:colId xmlns:a16="http://schemas.microsoft.com/office/drawing/2014/main" val="3671019387"/>
                    </a:ext>
                  </a:extLst>
                </a:gridCol>
                <a:gridCol w="650071">
                  <a:extLst>
                    <a:ext uri="{9D8B030D-6E8A-4147-A177-3AD203B41FA5}">
                      <a16:colId xmlns:a16="http://schemas.microsoft.com/office/drawing/2014/main" val="2893883132"/>
                    </a:ext>
                  </a:extLst>
                </a:gridCol>
                <a:gridCol w="649307">
                  <a:extLst>
                    <a:ext uri="{9D8B030D-6E8A-4147-A177-3AD203B41FA5}">
                      <a16:colId xmlns:a16="http://schemas.microsoft.com/office/drawing/2014/main" val="3575441047"/>
                    </a:ext>
                  </a:extLst>
                </a:gridCol>
                <a:gridCol w="650071">
                  <a:extLst>
                    <a:ext uri="{9D8B030D-6E8A-4147-A177-3AD203B41FA5}">
                      <a16:colId xmlns:a16="http://schemas.microsoft.com/office/drawing/2014/main" val="3645572599"/>
                    </a:ext>
                  </a:extLst>
                </a:gridCol>
                <a:gridCol w="1153475">
                  <a:extLst>
                    <a:ext uri="{9D8B030D-6E8A-4147-A177-3AD203B41FA5}">
                      <a16:colId xmlns:a16="http://schemas.microsoft.com/office/drawing/2014/main" val="3559912950"/>
                    </a:ext>
                  </a:extLst>
                </a:gridCol>
              </a:tblGrid>
              <a:tr h="219745">
                <a:tc>
                  <a:txBody>
                    <a:bodyPr/>
                    <a:lstStyle/>
                    <a:p>
                      <a:r>
                        <a:rPr lang="en-US" sz="1100" dirty="0">
                          <a:effectLst/>
                        </a:rPr>
                        <a:t>Total complaints:</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14</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21</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dirty="0">
                          <a:effectLst/>
                        </a:rPr>
                        <a:t>30</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66911181"/>
                  </a:ext>
                </a:extLst>
              </a:tr>
              <a:tr h="219745">
                <a:tc>
                  <a:txBody>
                    <a:bodyPr/>
                    <a:lstStyle/>
                    <a:p>
                      <a:r>
                        <a:rPr lang="en-US" sz="1100" dirty="0">
                          <a:effectLst/>
                        </a:rPr>
                        <a:t> </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dirty="0">
                          <a:effectLst/>
                        </a:rPr>
                        <a:t> </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dirty="0">
                          <a:effectLst/>
                        </a:rPr>
                        <a:t> </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97061417"/>
                  </a:ext>
                </a:extLst>
              </a:tr>
              <a:tr h="219745">
                <a:tc>
                  <a:txBody>
                    <a:bodyPr/>
                    <a:lstStyle/>
                    <a:p>
                      <a:r>
                        <a:rPr lang="en-US" sz="1100" dirty="0">
                          <a:effectLst/>
                        </a:rPr>
                        <a:t>Nature of Complaints:</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dirty="0">
                          <a:effectLst/>
                        </a:rPr>
                        <a:t> </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dirty="0">
                          <a:effectLst/>
                        </a:rPr>
                        <a:t> </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921918179"/>
                  </a:ext>
                </a:extLst>
              </a:tr>
              <a:tr h="219745">
                <a:tc>
                  <a:txBody>
                    <a:bodyPr/>
                    <a:lstStyle/>
                    <a:p>
                      <a:r>
                        <a:rPr lang="en-US" sz="1100">
                          <a:effectLst/>
                        </a:rPr>
                        <a:t>Sketches Issue</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1</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1</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184368587"/>
                  </a:ext>
                </a:extLst>
              </a:tr>
              <a:tr h="219745">
                <a:tc>
                  <a:txBody>
                    <a:bodyPr/>
                    <a:lstStyle/>
                    <a:p>
                      <a:r>
                        <a:rPr lang="en-US" sz="1100">
                          <a:effectLst/>
                        </a:rPr>
                        <a:t>Right-of-Entry</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1</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1</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dirty="0">
                          <a:effectLst/>
                        </a:rPr>
                        <a:t> </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626096509"/>
                  </a:ext>
                </a:extLst>
              </a:tr>
              <a:tr h="1538213">
                <a:tc>
                  <a:txBody>
                    <a:bodyPr/>
                    <a:lstStyle/>
                    <a:p>
                      <a:r>
                        <a:rPr lang="en-US" sz="1100" dirty="0">
                          <a:effectLst/>
                        </a:rPr>
                        <a:t>Contractual – (Protracted Timeline / Communication)</a:t>
                      </a:r>
                      <a:endParaRPr lang="en-CA" sz="1200" dirty="0">
                        <a:effectLst/>
                      </a:endParaRPr>
                    </a:p>
                    <a:p>
                      <a:r>
                        <a:rPr lang="en-US" sz="1100" dirty="0">
                          <a:effectLst/>
                        </a:rPr>
                        <a:t>Incl.  Client aware of the complexity of a project and the nature of fees?</a:t>
                      </a:r>
                      <a:endParaRPr lang="en-CA" sz="1200" dirty="0">
                        <a:effectLst/>
                      </a:endParaRPr>
                    </a:p>
                    <a:p>
                      <a:r>
                        <a:rPr lang="en-US" sz="1100" dirty="0">
                          <a:effectLst/>
                        </a:rPr>
                        <a:t>Includes undertaking work that is beyond the member’s resources to complete in the time agreed upon?</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6</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5</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5</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743495409"/>
                  </a:ext>
                </a:extLst>
              </a:tr>
              <a:tr h="219745">
                <a:tc>
                  <a:txBody>
                    <a:bodyPr/>
                    <a:lstStyle/>
                    <a:p>
                      <a:r>
                        <a:rPr lang="en-US" sz="1100">
                          <a:effectLst/>
                        </a:rPr>
                        <a:t>Professional Misconduct</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3</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2</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9</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253197260"/>
                  </a:ext>
                </a:extLst>
              </a:tr>
              <a:tr h="219745">
                <a:tc>
                  <a:txBody>
                    <a:bodyPr/>
                    <a:lstStyle/>
                    <a:p>
                      <a:r>
                        <a:rPr lang="en-US" sz="1100">
                          <a:effectLst/>
                        </a:rPr>
                        <a:t>SRD Referral</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1</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3</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274182668"/>
                  </a:ext>
                </a:extLst>
              </a:tr>
              <a:tr h="439490">
                <a:tc>
                  <a:txBody>
                    <a:bodyPr/>
                    <a:lstStyle/>
                    <a:p>
                      <a:r>
                        <a:rPr lang="en-US" sz="1100">
                          <a:effectLst/>
                        </a:rPr>
                        <a:t>Incorrect Survey?</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1</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9</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9</a:t>
                      </a:r>
                      <a:endParaRPr lang="en-CA" sz="1200">
                        <a:effectLst/>
                      </a:endParaRPr>
                    </a:p>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729299600"/>
                  </a:ext>
                </a:extLst>
              </a:tr>
              <a:tr h="219745">
                <a:tc>
                  <a:txBody>
                    <a:bodyPr/>
                    <a:lstStyle/>
                    <a:p>
                      <a:r>
                        <a:rPr lang="en-US" sz="1100">
                          <a:effectLst/>
                        </a:rPr>
                        <a:t>CAD File – Grid vs. Ground</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1</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63800383"/>
                  </a:ext>
                </a:extLst>
              </a:tr>
              <a:tr h="219745">
                <a:tc>
                  <a:txBody>
                    <a:bodyPr/>
                    <a:lstStyle/>
                    <a:p>
                      <a:r>
                        <a:rPr lang="en-US" sz="1100">
                          <a:effectLst/>
                        </a:rPr>
                        <a:t>Incompetence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3</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485186657"/>
                  </a:ext>
                </a:extLst>
              </a:tr>
              <a:tr h="219745">
                <a:tc>
                  <a:txBody>
                    <a:bodyPr/>
                    <a:lstStyle/>
                    <a:p>
                      <a:r>
                        <a:rPr lang="en-US" sz="1100">
                          <a:effectLst/>
                        </a:rPr>
                        <a:t>Not Truly a complaint   ( Who is responsible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1</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514193280"/>
                  </a:ext>
                </a:extLst>
              </a:tr>
              <a:tr h="439490">
                <a:tc>
                  <a:txBody>
                    <a:bodyPr/>
                    <a:lstStyle/>
                    <a:p>
                      <a:r>
                        <a:rPr lang="en-US" sz="1100">
                          <a:effectLst/>
                        </a:rPr>
                        <a:t>Disgruntled complainant seeking additional information on old complaint</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latin typeface="Arial Narrow" panose="020B0606020202030204" pitchFamily="34" charset="0"/>
                          <a:ea typeface="MS Mincho" panose="02020609040205080304" pitchFamily="49" charset="-128"/>
                          <a:cs typeface="Times New Roman" panose="02020603050405020304" pitchFamily="18" charset="0"/>
                        </a:rPr>
                        <a:t>5</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90962232"/>
                  </a:ext>
                </a:extLst>
              </a:tr>
              <a:tr h="219745">
                <a:tc>
                  <a:txBody>
                    <a:bodyPr/>
                    <a:lstStyle/>
                    <a:p>
                      <a:r>
                        <a:rPr lang="en-US" sz="1100" dirty="0">
                          <a:effectLst/>
                        </a:rPr>
                        <a:t>Complaint initiated by another OLS</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4</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a:effectLst/>
                        </a:rPr>
                        <a:t> </a:t>
                      </a:r>
                      <a:endParaRPr lang="en-CA" sz="120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r>
                        <a:rPr lang="en-US" sz="1100" dirty="0">
                          <a:effectLst/>
                        </a:rPr>
                        <a:t> </a:t>
                      </a:r>
                      <a:endParaRPr lang="en-CA" sz="1200" dirty="0">
                        <a:effectLst/>
                        <a:latin typeface="Arial Narrow" panose="020B0606020202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586934922"/>
                  </a:ext>
                </a:extLst>
              </a:tr>
            </a:tbl>
          </a:graphicData>
        </a:graphic>
      </p:graphicFrame>
      <p:sp>
        <p:nvSpPr>
          <p:cNvPr id="8" name="Rectangle 1">
            <a:extLst>
              <a:ext uri="{FF2B5EF4-FFF2-40B4-BE49-F238E27FC236}">
                <a16:creationId xmlns:a16="http://schemas.microsoft.com/office/drawing/2014/main" id="{BB01F3F1-B40E-41B3-A15D-09FCA5DF2E2F}"/>
              </a:ext>
            </a:extLst>
          </p:cNvPr>
          <p:cNvSpPr>
            <a:spLocks noChangeArrowheads="1"/>
          </p:cNvSpPr>
          <p:nvPr/>
        </p:nvSpPr>
        <p:spPr bwMode="auto">
          <a:xfrm>
            <a:off x="518864" y="780921"/>
            <a:ext cx="75166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Complaints Committee			2018</a:t>
            </a:r>
            <a:r>
              <a:rPr lang="en-US" altLang="en-US" sz="1400" b="1" dirty="0">
                <a:latin typeface="Arial Narrow" panose="020B0606020202030204" pitchFamily="34" charset="0"/>
                <a:ea typeface="MS Mincho" panose="02020609040205080304" pitchFamily="49" charset="-128"/>
                <a:cs typeface="Times New Roman" panose="02020603050405020304" pitchFamily="18" charset="0"/>
              </a:rPr>
              <a:t>        </a:t>
            </a:r>
            <a:r>
              <a:rPr kumimoji="0" lang="en-US" altLang="en-US" sz="1400" b="1" i="0" u="none" strike="noStrike" cap="none" normalizeH="0" baseline="0" dirty="0">
                <a:ln>
                  <a:noFill/>
                </a:ln>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2019         2020	       2021	2022</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80098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9C441-91D9-48F9-A30A-911E1A78345C}"/>
              </a:ext>
            </a:extLst>
          </p:cNvPr>
          <p:cNvSpPr>
            <a:spLocks noGrp="1"/>
          </p:cNvSpPr>
          <p:nvPr>
            <p:ph type="title"/>
          </p:nvPr>
        </p:nvSpPr>
        <p:spPr/>
        <p:txBody>
          <a:bodyPr/>
          <a:lstStyle/>
          <a:p>
            <a:r>
              <a:rPr lang="en-US" dirty="0"/>
              <a:t>Complaints Breakdown Continued</a:t>
            </a:r>
            <a:endParaRPr lang="en-CA" dirty="0"/>
          </a:p>
        </p:txBody>
      </p:sp>
      <p:sp>
        <p:nvSpPr>
          <p:cNvPr id="3" name="Content Placeholder 2">
            <a:extLst>
              <a:ext uri="{FF2B5EF4-FFF2-40B4-BE49-F238E27FC236}">
                <a16:creationId xmlns:a16="http://schemas.microsoft.com/office/drawing/2014/main" id="{A5A893AC-D270-41CE-BCC2-FB7CE8ABF8C5}"/>
              </a:ext>
            </a:extLst>
          </p:cNvPr>
          <p:cNvSpPr>
            <a:spLocks noGrp="1"/>
          </p:cNvSpPr>
          <p:nvPr>
            <p:ph idx="1"/>
          </p:nvPr>
        </p:nvSpPr>
        <p:spPr/>
        <p:txBody>
          <a:bodyPr/>
          <a:lstStyle/>
          <a:p>
            <a:r>
              <a:rPr lang="en-US" sz="1600" dirty="0">
                <a:effectLst/>
                <a:latin typeface="Calibri (body)"/>
                <a:ea typeface="MS Mincho" panose="02020609040205080304" pitchFamily="49" charset="-128"/>
                <a:cs typeface="Times New Roman" panose="02020603050405020304" pitchFamily="18" charset="0"/>
              </a:rPr>
              <a:t>21 of the </a:t>
            </a:r>
            <a:r>
              <a:rPr lang="en-US" sz="1600" dirty="0">
                <a:latin typeface="Calibri (body)"/>
                <a:ea typeface="MS Mincho" panose="02020609040205080304" pitchFamily="49" charset="-128"/>
                <a:cs typeface="Times New Roman" panose="02020603050405020304" pitchFamily="18" charset="0"/>
              </a:rPr>
              <a:t>30</a:t>
            </a:r>
            <a:r>
              <a:rPr lang="en-US" sz="1600" dirty="0">
                <a:effectLst/>
                <a:latin typeface="Calibri (body)"/>
                <a:ea typeface="MS Mincho" panose="02020609040205080304" pitchFamily="49" charset="-128"/>
                <a:cs typeface="Times New Roman" panose="02020603050405020304" pitchFamily="18" charset="0"/>
              </a:rPr>
              <a:t> complaints are complete and 1 of those completed files was referred to Council</a:t>
            </a:r>
          </a:p>
          <a:p>
            <a:r>
              <a:rPr lang="en-US" sz="1600" dirty="0">
                <a:effectLst/>
                <a:latin typeface="Calibri (body)"/>
                <a:ea typeface="MS Mincho" panose="02020609040205080304" pitchFamily="49" charset="-128"/>
                <a:cs typeface="Times New Roman" panose="02020603050405020304" pitchFamily="18" charset="0"/>
              </a:rPr>
              <a:t>Some of the above complaints do not readily fit within one category.  Professional Misconduct and Incorrect Survey tend to be catch-all’s.</a:t>
            </a:r>
            <a:endParaRPr lang="en-CA" sz="1600" dirty="0">
              <a:effectLst/>
              <a:latin typeface="Calibri (body)"/>
              <a:ea typeface="MS Mincho" panose="02020609040205080304" pitchFamily="49" charset="-128"/>
              <a:cs typeface="Times New Roman" panose="02020603050405020304" pitchFamily="18" charset="0"/>
            </a:endParaRPr>
          </a:p>
          <a:p>
            <a:r>
              <a:rPr lang="en-US" sz="1600" dirty="0">
                <a:effectLst/>
                <a:latin typeface="Calibri (body)"/>
                <a:ea typeface="MS Mincho" panose="02020609040205080304" pitchFamily="49" charset="-128"/>
                <a:cs typeface="Times New Roman" panose="02020603050405020304" pitchFamily="18" charset="0"/>
              </a:rPr>
              <a:t>2 of the professional misconduct complaints were initiated by other members.</a:t>
            </a:r>
            <a:endParaRPr lang="en-CA" sz="1600" dirty="0">
              <a:effectLst/>
              <a:latin typeface="Calibri (body)"/>
              <a:ea typeface="MS Mincho" panose="02020609040205080304" pitchFamily="49" charset="-128"/>
              <a:cs typeface="Times New Roman" panose="02020603050405020304" pitchFamily="18" charset="0"/>
            </a:endParaRPr>
          </a:p>
          <a:p>
            <a:r>
              <a:rPr lang="en-US" sz="1600" dirty="0">
                <a:effectLst/>
                <a:latin typeface="Calibri (body)"/>
                <a:ea typeface="MS Mincho" panose="02020609040205080304" pitchFamily="49" charset="-128"/>
                <a:cs typeface="Times New Roman" panose="02020603050405020304" pitchFamily="18" charset="0"/>
              </a:rPr>
              <a:t>2 of the incompetence complaints relate to water boundaries &amp; applicable common law principles</a:t>
            </a:r>
            <a:endParaRPr lang="en-US" sz="1600" dirty="0">
              <a:latin typeface="Calibri (body)"/>
            </a:endParaRPr>
          </a:p>
          <a:p>
            <a:r>
              <a:rPr lang="en-US" sz="1600" dirty="0"/>
              <a:t>Complaints under the heading “Incorrect Survey” often involve a third party who was affected by the survey and is refuting its accuracy or correctness</a:t>
            </a:r>
          </a:p>
          <a:p>
            <a:r>
              <a:rPr lang="en-US" sz="1600" dirty="0"/>
              <a:t>Professional Misconduct included issues such as conflicts of interest, allegations of dishonesty, not adhering to standards for monumentation, research and plan preparation</a:t>
            </a:r>
          </a:p>
          <a:p>
            <a:r>
              <a:rPr lang="en-US" sz="1600" dirty="0"/>
              <a:t>Average total days from Complaint to completion of file in 2020 – 95 (89.1 business days)</a:t>
            </a:r>
          </a:p>
          <a:p>
            <a:endParaRPr lang="en-CA" dirty="0"/>
          </a:p>
        </p:txBody>
      </p:sp>
      <p:sp>
        <p:nvSpPr>
          <p:cNvPr id="4" name="Slide Number Placeholder 3">
            <a:extLst>
              <a:ext uri="{FF2B5EF4-FFF2-40B4-BE49-F238E27FC236}">
                <a16:creationId xmlns:a16="http://schemas.microsoft.com/office/drawing/2014/main" id="{6250F821-6EFD-456D-9D13-ECF4ED925DF5}"/>
              </a:ext>
            </a:extLst>
          </p:cNvPr>
          <p:cNvSpPr>
            <a:spLocks noGrp="1"/>
          </p:cNvSpPr>
          <p:nvPr>
            <p:ph type="sldNum" sz="quarter" idx="12"/>
          </p:nvPr>
        </p:nvSpPr>
        <p:spPr/>
        <p:txBody>
          <a:bodyPr/>
          <a:lstStyle/>
          <a:p>
            <a:fld id="{0EADCA33-26EF-4E89-9411-DD9DC169DF86}" type="slidenum">
              <a:rPr lang="en-CA" smtClean="0"/>
              <a:t>23</a:t>
            </a:fld>
            <a:endParaRPr lang="en-CA"/>
          </a:p>
        </p:txBody>
      </p:sp>
    </p:spTree>
    <p:extLst>
      <p:ext uri="{BB962C8B-B14F-4D97-AF65-F5344CB8AC3E}">
        <p14:creationId xmlns:p14="http://schemas.microsoft.com/office/powerpoint/2010/main" val="2106982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73425-DEAE-4852-8EA6-694CFE4545AA}"/>
              </a:ext>
            </a:extLst>
          </p:cNvPr>
          <p:cNvSpPr>
            <a:spLocks noGrp="1"/>
          </p:cNvSpPr>
          <p:nvPr>
            <p:ph type="title"/>
          </p:nvPr>
        </p:nvSpPr>
        <p:spPr/>
        <p:txBody>
          <a:bodyPr/>
          <a:lstStyle/>
          <a:p>
            <a:r>
              <a:rPr lang="en-US" dirty="0"/>
              <a:t>Public Inquiries</a:t>
            </a:r>
            <a:endParaRPr lang="en-CA" dirty="0"/>
          </a:p>
        </p:txBody>
      </p:sp>
      <p:sp>
        <p:nvSpPr>
          <p:cNvPr id="3" name="Slide Number Placeholder 2">
            <a:extLst>
              <a:ext uri="{FF2B5EF4-FFF2-40B4-BE49-F238E27FC236}">
                <a16:creationId xmlns:a16="http://schemas.microsoft.com/office/drawing/2014/main" id="{3052196D-FF1C-4A5C-BD42-FB4BE51C41E2}"/>
              </a:ext>
            </a:extLst>
          </p:cNvPr>
          <p:cNvSpPr>
            <a:spLocks noGrp="1"/>
          </p:cNvSpPr>
          <p:nvPr>
            <p:ph type="sldNum" sz="quarter" idx="12"/>
          </p:nvPr>
        </p:nvSpPr>
        <p:spPr/>
        <p:txBody>
          <a:bodyPr/>
          <a:lstStyle/>
          <a:p>
            <a:fld id="{0EADCA33-26EF-4E89-9411-DD9DC169DF86}" type="slidenum">
              <a:rPr lang="en-CA" smtClean="0"/>
              <a:t>24</a:t>
            </a:fld>
            <a:endParaRPr lang="en-CA"/>
          </a:p>
        </p:txBody>
      </p:sp>
      <p:graphicFrame>
        <p:nvGraphicFramePr>
          <p:cNvPr id="5" name="Chart 4">
            <a:extLst>
              <a:ext uri="{FF2B5EF4-FFF2-40B4-BE49-F238E27FC236}">
                <a16:creationId xmlns:a16="http://schemas.microsoft.com/office/drawing/2014/main" id="{F13E0341-0E92-4838-B774-71D2878884DA}"/>
              </a:ext>
            </a:extLst>
          </p:cNvPr>
          <p:cNvGraphicFramePr>
            <a:graphicFrameLocks/>
          </p:cNvGraphicFramePr>
          <p:nvPr/>
        </p:nvGraphicFramePr>
        <p:xfrm>
          <a:off x="27377" y="1556792"/>
          <a:ext cx="8883536" cy="39366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4230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83F6D-CE66-4CA0-B0C5-403A79B9F00A}"/>
              </a:ext>
            </a:extLst>
          </p:cNvPr>
          <p:cNvSpPr>
            <a:spLocks noGrp="1"/>
          </p:cNvSpPr>
          <p:nvPr>
            <p:ph type="title"/>
          </p:nvPr>
        </p:nvSpPr>
        <p:spPr/>
        <p:txBody>
          <a:bodyPr/>
          <a:lstStyle/>
          <a:p>
            <a:r>
              <a:rPr lang="en-US" dirty="0"/>
              <a:t>PSRI Statistics</a:t>
            </a:r>
            <a:endParaRPr lang="en-CA" dirty="0"/>
          </a:p>
        </p:txBody>
      </p:sp>
      <p:sp>
        <p:nvSpPr>
          <p:cNvPr id="3" name="Slide Number Placeholder 2">
            <a:extLst>
              <a:ext uri="{FF2B5EF4-FFF2-40B4-BE49-F238E27FC236}">
                <a16:creationId xmlns:a16="http://schemas.microsoft.com/office/drawing/2014/main" id="{32C58DBC-C9F1-42F9-A8BF-A1BA16577A1A}"/>
              </a:ext>
            </a:extLst>
          </p:cNvPr>
          <p:cNvSpPr>
            <a:spLocks noGrp="1"/>
          </p:cNvSpPr>
          <p:nvPr>
            <p:ph type="sldNum" sz="quarter" idx="12"/>
          </p:nvPr>
        </p:nvSpPr>
        <p:spPr/>
        <p:txBody>
          <a:bodyPr/>
          <a:lstStyle/>
          <a:p>
            <a:fld id="{0EADCA33-26EF-4E89-9411-DD9DC169DF86}" type="slidenum">
              <a:rPr lang="en-CA" smtClean="0"/>
              <a:t>25</a:t>
            </a:fld>
            <a:endParaRPr lang="en-CA"/>
          </a:p>
        </p:txBody>
      </p:sp>
      <p:graphicFrame>
        <p:nvGraphicFramePr>
          <p:cNvPr id="8" name="Chart 7">
            <a:extLst>
              <a:ext uri="{FF2B5EF4-FFF2-40B4-BE49-F238E27FC236}">
                <a16:creationId xmlns:a16="http://schemas.microsoft.com/office/drawing/2014/main" id="{0E93387B-0530-42D6-8872-86E063F7997D}"/>
              </a:ext>
            </a:extLst>
          </p:cNvPr>
          <p:cNvGraphicFramePr>
            <a:graphicFrameLocks/>
          </p:cNvGraphicFramePr>
          <p:nvPr>
            <p:extLst>
              <p:ext uri="{D42A27DB-BD31-4B8C-83A1-F6EECF244321}">
                <p14:modId xmlns:p14="http://schemas.microsoft.com/office/powerpoint/2010/main" val="2222250179"/>
              </p:ext>
            </p:extLst>
          </p:nvPr>
        </p:nvGraphicFramePr>
        <p:xfrm>
          <a:off x="2269032" y="924310"/>
          <a:ext cx="4584700" cy="28543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D44F86CA-5D85-4A78-9579-3A17DCC9662E}"/>
              </a:ext>
            </a:extLst>
          </p:cNvPr>
          <p:cNvGraphicFramePr>
            <a:graphicFrameLocks/>
          </p:cNvGraphicFramePr>
          <p:nvPr>
            <p:extLst>
              <p:ext uri="{D42A27DB-BD31-4B8C-83A1-F6EECF244321}">
                <p14:modId xmlns:p14="http://schemas.microsoft.com/office/powerpoint/2010/main" val="4122274858"/>
              </p:ext>
            </p:extLst>
          </p:nvPr>
        </p:nvGraphicFramePr>
        <p:xfrm>
          <a:off x="2269032" y="3873378"/>
          <a:ext cx="4810125" cy="26955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67727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CA3B4-A776-4906-82CF-92BB618B31AE}"/>
              </a:ext>
            </a:extLst>
          </p:cNvPr>
          <p:cNvSpPr>
            <a:spLocks noGrp="1"/>
          </p:cNvSpPr>
          <p:nvPr>
            <p:ph type="title"/>
          </p:nvPr>
        </p:nvSpPr>
        <p:spPr/>
        <p:txBody>
          <a:bodyPr/>
          <a:lstStyle/>
          <a:p>
            <a:r>
              <a:rPr lang="en-US" dirty="0"/>
              <a:t>PSRI Statistics</a:t>
            </a:r>
            <a:endParaRPr lang="en-CA" dirty="0"/>
          </a:p>
        </p:txBody>
      </p:sp>
      <p:sp>
        <p:nvSpPr>
          <p:cNvPr id="3" name="Slide Number Placeholder 2">
            <a:extLst>
              <a:ext uri="{FF2B5EF4-FFF2-40B4-BE49-F238E27FC236}">
                <a16:creationId xmlns:a16="http://schemas.microsoft.com/office/drawing/2014/main" id="{D922E78C-E368-4C3F-84E3-3724BCF8ADDE}"/>
              </a:ext>
            </a:extLst>
          </p:cNvPr>
          <p:cNvSpPr>
            <a:spLocks noGrp="1"/>
          </p:cNvSpPr>
          <p:nvPr>
            <p:ph type="sldNum" sz="quarter" idx="12"/>
          </p:nvPr>
        </p:nvSpPr>
        <p:spPr/>
        <p:txBody>
          <a:bodyPr/>
          <a:lstStyle/>
          <a:p>
            <a:fld id="{0EADCA33-26EF-4E89-9411-DD9DC169DF86}" type="slidenum">
              <a:rPr lang="en-CA" smtClean="0"/>
              <a:t>26</a:t>
            </a:fld>
            <a:endParaRPr lang="en-CA"/>
          </a:p>
        </p:txBody>
      </p:sp>
      <p:graphicFrame>
        <p:nvGraphicFramePr>
          <p:cNvPr id="6" name="Chart 5">
            <a:extLst>
              <a:ext uri="{FF2B5EF4-FFF2-40B4-BE49-F238E27FC236}">
                <a16:creationId xmlns:a16="http://schemas.microsoft.com/office/drawing/2014/main" id="{DF5E5688-381C-4FDE-A682-5112CE465222}"/>
              </a:ext>
            </a:extLst>
          </p:cNvPr>
          <p:cNvGraphicFramePr>
            <a:graphicFrameLocks/>
          </p:cNvGraphicFramePr>
          <p:nvPr/>
        </p:nvGraphicFramePr>
        <p:xfrm>
          <a:off x="1697037" y="2076450"/>
          <a:ext cx="5749925" cy="2705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0212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3F91-127F-48D5-AE1A-6077396D4D5B}"/>
              </a:ext>
            </a:extLst>
          </p:cNvPr>
          <p:cNvSpPr>
            <a:spLocks noGrp="1"/>
          </p:cNvSpPr>
          <p:nvPr>
            <p:ph type="title"/>
          </p:nvPr>
        </p:nvSpPr>
        <p:spPr/>
        <p:txBody>
          <a:bodyPr/>
          <a:lstStyle/>
          <a:p>
            <a:r>
              <a:rPr lang="en-US" dirty="0"/>
              <a:t>Survey Review Department Statistics</a:t>
            </a:r>
            <a:endParaRPr lang="en-CA" dirty="0"/>
          </a:p>
        </p:txBody>
      </p:sp>
      <p:sp>
        <p:nvSpPr>
          <p:cNvPr id="3" name="Content Placeholder 2">
            <a:extLst>
              <a:ext uri="{FF2B5EF4-FFF2-40B4-BE49-F238E27FC236}">
                <a16:creationId xmlns:a16="http://schemas.microsoft.com/office/drawing/2014/main" id="{0BEC5504-1C4F-4A56-A12D-565EC0AA12FA}"/>
              </a:ext>
            </a:extLst>
          </p:cNvPr>
          <p:cNvSpPr>
            <a:spLocks noGrp="1"/>
          </p:cNvSpPr>
          <p:nvPr>
            <p:ph idx="1"/>
          </p:nvPr>
        </p:nvSpPr>
        <p:spPr>
          <a:xfrm>
            <a:off x="755576" y="1556792"/>
            <a:ext cx="7776864" cy="4525963"/>
          </a:xfrm>
        </p:spPr>
        <p:txBody>
          <a:bodyPr/>
          <a:lstStyle/>
          <a:p>
            <a:pPr marL="0" indent="0">
              <a:lnSpc>
                <a:spcPct val="107000"/>
              </a:lnSpc>
              <a:spcAft>
                <a:spcPts val="800"/>
              </a:spcAft>
              <a:buSzPts val="1600"/>
              <a:buNone/>
              <a:tabLst>
                <a:tab pos="457200" algn="l"/>
              </a:tabLst>
            </a:pPr>
            <a:r>
              <a:rPr lang="en-CA" sz="1800" i="1" dirty="0">
                <a:effectLst/>
                <a:latin typeface="Calibri" panose="020F0502020204030204" pitchFamily="34" charset="0"/>
                <a:ea typeface="Calibri" panose="020F0502020204030204" pitchFamily="34" charset="0"/>
                <a:cs typeface="Times New Roman" panose="02020603050405020304" pitchFamily="18" charset="0"/>
              </a:rPr>
              <a:t>Statistics as of December 22, 2020</a:t>
            </a:r>
          </a:p>
          <a:p>
            <a:pPr marL="342900" lvl="0" indent="-342900" fontAlgn="base">
              <a:lnSpc>
                <a:spcPct val="107000"/>
              </a:lnSpc>
              <a:spcAft>
                <a:spcPts val="800"/>
              </a:spcAft>
              <a:buSzPts val="1600"/>
              <a:buFont typeface="Symbol" panose="05050102010706020507" pitchFamily="18" charset="2"/>
              <a:buChar char=""/>
              <a:tabLst>
                <a:tab pos="457200" algn="l"/>
              </a:tabLst>
            </a:pPr>
            <a:r>
              <a:rPr lang="en-US" sz="1800" kern="1200" dirty="0">
                <a:effectLst/>
                <a:latin typeface="Calibri" panose="020F0502020204030204" pitchFamily="34" charset="0"/>
                <a:ea typeface="MS PGothic" panose="020B0600070205080204" pitchFamily="34" charset="-128"/>
                <a:cs typeface="MS PGothic" panose="020B0600070205080204" pitchFamily="34" charset="-128"/>
              </a:rPr>
              <a:t>30 of overall firms (at the start of 2020)</a:t>
            </a:r>
            <a:endParaRPr lang="en-CA"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600"/>
              <a:buFont typeface="Symbol" panose="05050102010706020507" pitchFamily="18" charset="2"/>
              <a:buChar char=""/>
              <a:tabLst>
                <a:tab pos="457200" algn="l"/>
              </a:tabLst>
            </a:pPr>
            <a:r>
              <a:rPr lang="en-US" sz="1800" kern="1200" dirty="0">
                <a:effectLst/>
                <a:latin typeface="Calibri" panose="020F0502020204030204" pitchFamily="34" charset="0"/>
                <a:ea typeface="MS PGothic" panose="020B0600070205080204" pitchFamily="34" charset="-128"/>
                <a:cs typeface="MS PGothic" panose="020B0600070205080204" pitchFamily="34" charset="-128"/>
              </a:rPr>
              <a:t>Target 58 of reviews to be completed (within 12 months of start date)</a:t>
            </a:r>
            <a:endParaRPr lang="en-CA"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600"/>
              <a:buFont typeface="Symbol" panose="05050102010706020507" pitchFamily="18" charset="2"/>
              <a:buChar char=""/>
              <a:tabLst>
                <a:tab pos="457200" algn="l"/>
              </a:tabLst>
            </a:pPr>
            <a:r>
              <a:rPr lang="en-US" sz="1800" kern="1200" dirty="0">
                <a:effectLst/>
                <a:latin typeface="Calibri" panose="020F0502020204030204" pitchFamily="34" charset="0"/>
                <a:ea typeface="MS PGothic" panose="020B0600070205080204" pitchFamily="34" charset="-128"/>
                <a:cs typeface="MS PGothic" panose="020B0600070205080204" pitchFamily="34" charset="-128"/>
              </a:rPr>
              <a:t>8.3% of systematic reviews completed (per month)</a:t>
            </a:r>
            <a:endParaRPr lang="en-CA"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600"/>
              <a:buFont typeface="Symbol" panose="05050102010706020507" pitchFamily="18" charset="2"/>
              <a:buChar char=""/>
              <a:tabLst>
                <a:tab pos="457200" algn="l"/>
              </a:tabLst>
            </a:pPr>
            <a:r>
              <a:rPr lang="en-US" sz="1800" kern="1200" dirty="0">
                <a:effectLst/>
                <a:latin typeface="Calibri" panose="020F0502020204030204" pitchFamily="34" charset="0"/>
                <a:ea typeface="MS PGothic" panose="020B0600070205080204" pitchFamily="34" charset="-128"/>
                <a:cs typeface="MS PGothic" panose="020B0600070205080204" pitchFamily="34" charset="-128"/>
              </a:rPr>
              <a:t>All reviews in progress, 0 started (to Dec 22, 2020)</a:t>
            </a:r>
            <a:endParaRPr lang="en-CA"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600"/>
              <a:buFont typeface="Symbol" panose="05050102010706020507" pitchFamily="18" charset="2"/>
              <a:buChar char=""/>
              <a:tabLst>
                <a:tab pos="457200" algn="l"/>
              </a:tabLst>
            </a:pPr>
            <a:r>
              <a:rPr lang="en-US" sz="1800" kern="1200" dirty="0">
                <a:effectLst/>
                <a:latin typeface="Calibri" panose="020F0502020204030204" pitchFamily="34" charset="0"/>
                <a:ea typeface="MS PGothic" panose="020B0600070205080204" pitchFamily="34" charset="-128"/>
                <a:cs typeface="MS PGothic" panose="020B0600070205080204" pitchFamily="34" charset="-128"/>
              </a:rPr>
              <a:t>6 of reviews completed (to December 22, 2020)</a:t>
            </a:r>
            <a:endParaRPr lang="en-CA"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600"/>
              <a:buFont typeface="Symbol" panose="05050102010706020507" pitchFamily="18" charset="2"/>
              <a:buChar char=""/>
              <a:tabLst>
                <a:tab pos="457200" algn="l"/>
              </a:tabLst>
            </a:pPr>
            <a:r>
              <a:rPr lang="en-US" sz="1800" kern="1200" dirty="0">
                <a:effectLst/>
                <a:latin typeface="Calibri" panose="020F0502020204030204" pitchFamily="34" charset="0"/>
                <a:ea typeface="MS PGothic" panose="020B0600070205080204" pitchFamily="34" charset="-128"/>
                <a:cs typeface="MS PGothic" panose="020B0600070205080204" pitchFamily="34" charset="-128"/>
              </a:rPr>
              <a:t>27 reviews currently open (December 22, 2020)</a:t>
            </a:r>
            <a:endParaRPr lang="en-CA"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SzPts val="1600"/>
              <a:buFont typeface="Symbol" panose="05050102010706020507" pitchFamily="18" charset="2"/>
              <a:buChar char=""/>
              <a:tabLst>
                <a:tab pos="457200" algn="l"/>
              </a:tabLst>
            </a:pPr>
            <a:r>
              <a:rPr lang="en-US" sz="1800" kern="1200" dirty="0">
                <a:effectLst/>
                <a:latin typeface="Calibri" panose="020F0502020204030204" pitchFamily="34" charset="0"/>
                <a:ea typeface="MS PGothic" panose="020B0600070205080204" pitchFamily="34" charset="-128"/>
                <a:cs typeface="MS PGothic" panose="020B0600070205080204" pitchFamily="34" charset="-128"/>
              </a:rPr>
              <a:t>6 months on average to complete the 6 reviews (from start to finish) The start date is deemed to be the date we receive the supporting material</a:t>
            </a:r>
            <a:endParaRPr lang="en-CA"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buSzPts val="1600"/>
              <a:buFont typeface="Symbol" panose="05050102010706020507" pitchFamily="18" charset="2"/>
              <a:buChar char=""/>
              <a:tabLst>
                <a:tab pos="457200" algn="l"/>
              </a:tabLst>
            </a:pPr>
            <a:r>
              <a:rPr lang="en-CA" sz="1800" dirty="0">
                <a:effectLst/>
                <a:latin typeface="Calibri" panose="020F0502020204030204" pitchFamily="34" charset="0"/>
                <a:ea typeface="Calibri" panose="020F0502020204030204" pitchFamily="34" charset="0"/>
                <a:cs typeface="Times New Roman" panose="02020603050405020304" pitchFamily="18" charset="0"/>
              </a:rPr>
              <a:t>Sticker sales this month 7,020; last month 3,310</a:t>
            </a:r>
            <a:endParaRPr lang="en-CA"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SzPts val="1600"/>
              <a:buFont typeface="Symbol" panose="05050102010706020507" pitchFamily="18" charset="2"/>
              <a:buChar char=""/>
              <a:tabLst>
                <a:tab pos="457200" algn="l"/>
              </a:tabLst>
            </a:pPr>
            <a:r>
              <a:rPr lang="en-CA" sz="1800" dirty="0">
                <a:effectLst/>
                <a:latin typeface="Calibri" panose="020F0502020204030204" pitchFamily="34" charset="0"/>
                <a:ea typeface="Calibri" panose="020F0502020204030204" pitchFamily="34" charset="0"/>
                <a:cs typeface="Times New Roman" panose="02020603050405020304" pitchFamily="18" charset="0"/>
              </a:rPr>
              <a:t>Sticker sales YTD 40,210; Sticker sales 35,450 (2019)</a:t>
            </a:r>
            <a:endParaRPr lang="en-CA" sz="105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6E005CC-448E-47A2-B1EC-1549D87A4EAB}"/>
              </a:ext>
            </a:extLst>
          </p:cNvPr>
          <p:cNvSpPr>
            <a:spLocks noGrp="1"/>
          </p:cNvSpPr>
          <p:nvPr>
            <p:ph type="sldNum" sz="quarter" idx="12"/>
          </p:nvPr>
        </p:nvSpPr>
        <p:spPr/>
        <p:txBody>
          <a:bodyPr/>
          <a:lstStyle/>
          <a:p>
            <a:fld id="{0EADCA33-26EF-4E89-9411-DD9DC169DF86}" type="slidenum">
              <a:rPr lang="en-CA" smtClean="0"/>
              <a:t>27</a:t>
            </a:fld>
            <a:endParaRPr lang="en-CA"/>
          </a:p>
        </p:txBody>
      </p:sp>
    </p:spTree>
    <p:extLst>
      <p:ext uri="{BB962C8B-B14F-4D97-AF65-F5344CB8AC3E}">
        <p14:creationId xmlns:p14="http://schemas.microsoft.com/office/powerpoint/2010/main" val="1675117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85291-EB13-4D02-BD04-7035564696F4}"/>
              </a:ext>
            </a:extLst>
          </p:cNvPr>
          <p:cNvSpPr>
            <a:spLocks noGrp="1"/>
          </p:cNvSpPr>
          <p:nvPr>
            <p:ph type="title"/>
          </p:nvPr>
        </p:nvSpPr>
        <p:spPr/>
        <p:txBody>
          <a:bodyPr/>
          <a:lstStyle/>
          <a:p>
            <a:r>
              <a:rPr lang="en-US" dirty="0"/>
              <a:t>SRD Sticker Sales</a:t>
            </a:r>
            <a:endParaRPr lang="en-CA" dirty="0"/>
          </a:p>
        </p:txBody>
      </p:sp>
      <p:sp>
        <p:nvSpPr>
          <p:cNvPr id="4" name="Slide Number Placeholder 3">
            <a:extLst>
              <a:ext uri="{FF2B5EF4-FFF2-40B4-BE49-F238E27FC236}">
                <a16:creationId xmlns:a16="http://schemas.microsoft.com/office/drawing/2014/main" id="{3F2508FD-E4BA-4FF0-86C8-3A93DAC83B3F}"/>
              </a:ext>
            </a:extLst>
          </p:cNvPr>
          <p:cNvSpPr>
            <a:spLocks noGrp="1"/>
          </p:cNvSpPr>
          <p:nvPr>
            <p:ph type="sldNum" sz="quarter" idx="12"/>
          </p:nvPr>
        </p:nvSpPr>
        <p:spPr/>
        <p:txBody>
          <a:bodyPr/>
          <a:lstStyle/>
          <a:p>
            <a:fld id="{0EADCA33-26EF-4E89-9411-DD9DC169DF86}" type="slidenum">
              <a:rPr lang="en-CA" smtClean="0"/>
              <a:t>28</a:t>
            </a:fld>
            <a:endParaRPr lang="en-CA"/>
          </a:p>
        </p:txBody>
      </p:sp>
      <p:graphicFrame>
        <p:nvGraphicFramePr>
          <p:cNvPr id="7" name="Content Placeholder 6">
            <a:extLst>
              <a:ext uri="{FF2B5EF4-FFF2-40B4-BE49-F238E27FC236}">
                <a16:creationId xmlns:a16="http://schemas.microsoft.com/office/drawing/2014/main" id="{EE6BAB7E-3EBB-4958-BD94-6D0DB5374FBF}"/>
              </a:ext>
            </a:extLst>
          </p:cNvPr>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4905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14277-1C03-4159-B26C-540307521358}"/>
              </a:ext>
            </a:extLst>
          </p:cNvPr>
          <p:cNvSpPr>
            <a:spLocks noGrp="1"/>
          </p:cNvSpPr>
          <p:nvPr>
            <p:ph type="title"/>
          </p:nvPr>
        </p:nvSpPr>
        <p:spPr/>
        <p:txBody>
          <a:bodyPr/>
          <a:lstStyle/>
          <a:p>
            <a:r>
              <a:rPr lang="en-US" dirty="0"/>
              <a:t>AERC Statistics</a:t>
            </a:r>
            <a:endParaRPr lang="en-CA" dirty="0"/>
          </a:p>
        </p:txBody>
      </p:sp>
      <p:sp>
        <p:nvSpPr>
          <p:cNvPr id="3" name="Content Placeholder 2">
            <a:extLst>
              <a:ext uri="{FF2B5EF4-FFF2-40B4-BE49-F238E27FC236}">
                <a16:creationId xmlns:a16="http://schemas.microsoft.com/office/drawing/2014/main" id="{3A3CC9BD-1876-4AF0-9DBA-358E169C4484}"/>
              </a:ext>
            </a:extLst>
          </p:cNvPr>
          <p:cNvSpPr>
            <a:spLocks noGrp="1"/>
          </p:cNvSpPr>
          <p:nvPr>
            <p:ph idx="1"/>
          </p:nvPr>
        </p:nvSpPr>
        <p:spPr/>
        <p:txBody>
          <a:bodyPr/>
          <a:lstStyle/>
          <a:p>
            <a:pPr marL="0" lvl="0" indent="0">
              <a:buNone/>
            </a:pPr>
            <a:r>
              <a:rPr lang="en-US" dirty="0"/>
              <a:t>2020</a:t>
            </a:r>
          </a:p>
          <a:p>
            <a:pPr lvl="0"/>
            <a:r>
              <a:rPr lang="en-US" sz="1700" dirty="0"/>
              <a:t>52 Academic Evaluations completed</a:t>
            </a:r>
            <a:endParaRPr lang="en-CA" sz="1700" dirty="0"/>
          </a:p>
          <a:p>
            <a:pPr lvl="0"/>
            <a:r>
              <a:rPr lang="en-US" sz="1700" dirty="0"/>
              <a:t>33 Articling students approved </a:t>
            </a:r>
          </a:p>
          <a:p>
            <a:pPr lvl="1"/>
            <a:r>
              <a:rPr lang="en-US" sz="1500" dirty="0"/>
              <a:t>(6 Ryerson, 8 York, 2 UNB, 1 U of T, 2 Georgian College, 1 Northern College, 1 Western, 1 McMaster, 1 Waterloo, 8 internationally trained, 1 Nova Scotia Community College, 1 Lakehead University)</a:t>
            </a:r>
            <a:endParaRPr lang="en-CA" sz="1500" dirty="0"/>
          </a:p>
          <a:p>
            <a:pPr lvl="0"/>
            <a:r>
              <a:rPr lang="en-US" sz="1700" dirty="0"/>
              <a:t>2.60 years average term of articles for new surveyors</a:t>
            </a:r>
          </a:p>
          <a:p>
            <a:pPr lvl="0"/>
            <a:r>
              <a:rPr lang="en-US" sz="1700" dirty="0"/>
              <a:t>13 Statutes Exams graded, 0 failures </a:t>
            </a:r>
          </a:p>
          <a:p>
            <a:pPr lvl="0"/>
            <a:r>
              <a:rPr lang="en-US" sz="1700" dirty="0"/>
              <a:t>45 Professional Exams given (As of November 27, 2020)</a:t>
            </a:r>
          </a:p>
          <a:p>
            <a:endParaRPr lang="en-CA" dirty="0"/>
          </a:p>
        </p:txBody>
      </p:sp>
      <p:sp>
        <p:nvSpPr>
          <p:cNvPr id="4" name="Slide Number Placeholder 3">
            <a:extLst>
              <a:ext uri="{FF2B5EF4-FFF2-40B4-BE49-F238E27FC236}">
                <a16:creationId xmlns:a16="http://schemas.microsoft.com/office/drawing/2014/main" id="{16ACCD1F-D074-4273-A11B-403391DBE9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ADCA33-26EF-4E89-9411-DD9DC169DF86}" type="slidenum">
              <a:rPr kumimoji="0" lang="en-CA" sz="900" b="0" i="0" u="none" strike="noStrike" kern="1200" cap="none" spc="0" normalizeH="0" baseline="0" noProof="0" smtClean="0">
                <a:ln>
                  <a:noFill/>
                </a:ln>
                <a:solidFill>
                  <a:srgbClr val="89A0BD"/>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CA" sz="900" b="0" i="0" u="none" strike="noStrike" kern="1200" cap="none" spc="0" normalizeH="0" baseline="0" noProof="0">
              <a:ln>
                <a:noFill/>
              </a:ln>
              <a:solidFill>
                <a:srgbClr val="89A0BD"/>
              </a:solidFill>
              <a:effectLst/>
              <a:uLnTx/>
              <a:uFillTx/>
              <a:latin typeface="Calibri"/>
              <a:ea typeface="+mn-ea"/>
              <a:cs typeface="+mn-cs"/>
            </a:endParaRPr>
          </a:p>
        </p:txBody>
      </p:sp>
    </p:spTree>
    <p:extLst>
      <p:ext uri="{BB962C8B-B14F-4D97-AF65-F5344CB8AC3E}">
        <p14:creationId xmlns:p14="http://schemas.microsoft.com/office/powerpoint/2010/main" val="22816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81ED-3475-42A2-B10B-983ECEFF8ECD}"/>
              </a:ext>
            </a:extLst>
          </p:cNvPr>
          <p:cNvSpPr>
            <a:spLocks noGrp="1"/>
          </p:cNvSpPr>
          <p:nvPr>
            <p:ph type="title"/>
          </p:nvPr>
        </p:nvSpPr>
        <p:spPr/>
        <p:txBody>
          <a:bodyPr/>
          <a:lstStyle/>
          <a:p>
            <a:r>
              <a:rPr lang="en-US" dirty="0"/>
              <a:t>Council</a:t>
            </a:r>
            <a:endParaRPr lang="en-CA" dirty="0"/>
          </a:p>
        </p:txBody>
      </p:sp>
      <p:sp>
        <p:nvSpPr>
          <p:cNvPr id="3" name="Content Placeholder 2">
            <a:extLst>
              <a:ext uri="{FF2B5EF4-FFF2-40B4-BE49-F238E27FC236}">
                <a16:creationId xmlns:a16="http://schemas.microsoft.com/office/drawing/2014/main" id="{C3506895-EB94-4B84-9F7F-BFC8C076A632}"/>
              </a:ext>
            </a:extLst>
          </p:cNvPr>
          <p:cNvSpPr>
            <a:spLocks noGrp="1"/>
          </p:cNvSpPr>
          <p:nvPr>
            <p:ph idx="1"/>
          </p:nvPr>
        </p:nvSpPr>
        <p:spPr>
          <a:xfrm>
            <a:off x="457200" y="1196752"/>
            <a:ext cx="8229600" cy="1143000"/>
          </a:xfrm>
        </p:spPr>
        <p:txBody>
          <a:bodyPr/>
          <a:lstStyle/>
          <a:p>
            <a:r>
              <a:rPr lang="en-US" dirty="0"/>
              <a:t>Number of By-laws approved - 2</a:t>
            </a:r>
          </a:p>
          <a:p>
            <a:r>
              <a:rPr lang="en-US" dirty="0"/>
              <a:t>Number of Bulletins approved – 1</a:t>
            </a:r>
          </a:p>
          <a:p>
            <a:r>
              <a:rPr lang="en-US" dirty="0"/>
              <a:t>Number of Regulations approved – 0</a:t>
            </a:r>
          </a:p>
          <a:p>
            <a:endParaRPr lang="en-CA" dirty="0"/>
          </a:p>
        </p:txBody>
      </p:sp>
      <p:sp>
        <p:nvSpPr>
          <p:cNvPr id="4" name="Slide Number Placeholder 3">
            <a:extLst>
              <a:ext uri="{FF2B5EF4-FFF2-40B4-BE49-F238E27FC236}">
                <a16:creationId xmlns:a16="http://schemas.microsoft.com/office/drawing/2014/main" id="{C8F1DA02-7017-4FCC-B982-480453D04ED6}"/>
              </a:ext>
            </a:extLst>
          </p:cNvPr>
          <p:cNvSpPr>
            <a:spLocks noGrp="1"/>
          </p:cNvSpPr>
          <p:nvPr>
            <p:ph type="sldNum" sz="quarter" idx="12"/>
          </p:nvPr>
        </p:nvSpPr>
        <p:spPr/>
        <p:txBody>
          <a:bodyPr/>
          <a:lstStyle/>
          <a:p>
            <a:fld id="{0EADCA33-26EF-4E89-9411-DD9DC169DF86}" type="slidenum">
              <a:rPr lang="en-CA" smtClean="0"/>
              <a:t>30</a:t>
            </a:fld>
            <a:endParaRPr lang="en-CA"/>
          </a:p>
        </p:txBody>
      </p:sp>
      <p:graphicFrame>
        <p:nvGraphicFramePr>
          <p:cNvPr id="6" name="Table 5">
            <a:extLst>
              <a:ext uri="{FF2B5EF4-FFF2-40B4-BE49-F238E27FC236}">
                <a16:creationId xmlns:a16="http://schemas.microsoft.com/office/drawing/2014/main" id="{130A2B42-CD04-41D8-A736-9D05E66A3DE1}"/>
              </a:ext>
            </a:extLst>
          </p:cNvPr>
          <p:cNvGraphicFramePr>
            <a:graphicFrameLocks noGrp="1"/>
          </p:cNvGraphicFramePr>
          <p:nvPr>
            <p:extLst>
              <p:ext uri="{D42A27DB-BD31-4B8C-83A1-F6EECF244321}">
                <p14:modId xmlns:p14="http://schemas.microsoft.com/office/powerpoint/2010/main" val="10891244"/>
              </p:ext>
            </p:extLst>
          </p:nvPr>
        </p:nvGraphicFramePr>
        <p:xfrm>
          <a:off x="1115616" y="2534319"/>
          <a:ext cx="5346700" cy="3683000"/>
        </p:xfrm>
        <a:graphic>
          <a:graphicData uri="http://schemas.openxmlformats.org/drawingml/2006/table">
            <a:tbl>
              <a:tblPr/>
              <a:tblGrid>
                <a:gridCol w="914400">
                  <a:extLst>
                    <a:ext uri="{9D8B030D-6E8A-4147-A177-3AD203B41FA5}">
                      <a16:colId xmlns:a16="http://schemas.microsoft.com/office/drawing/2014/main" val="781099185"/>
                    </a:ext>
                  </a:extLst>
                </a:gridCol>
                <a:gridCol w="1079500">
                  <a:extLst>
                    <a:ext uri="{9D8B030D-6E8A-4147-A177-3AD203B41FA5}">
                      <a16:colId xmlns:a16="http://schemas.microsoft.com/office/drawing/2014/main" val="1502266249"/>
                    </a:ext>
                  </a:extLst>
                </a:gridCol>
                <a:gridCol w="825500">
                  <a:extLst>
                    <a:ext uri="{9D8B030D-6E8A-4147-A177-3AD203B41FA5}">
                      <a16:colId xmlns:a16="http://schemas.microsoft.com/office/drawing/2014/main" val="1648047088"/>
                    </a:ext>
                  </a:extLst>
                </a:gridCol>
                <a:gridCol w="850900">
                  <a:extLst>
                    <a:ext uri="{9D8B030D-6E8A-4147-A177-3AD203B41FA5}">
                      <a16:colId xmlns:a16="http://schemas.microsoft.com/office/drawing/2014/main" val="2249639139"/>
                    </a:ext>
                  </a:extLst>
                </a:gridCol>
                <a:gridCol w="609600">
                  <a:extLst>
                    <a:ext uri="{9D8B030D-6E8A-4147-A177-3AD203B41FA5}">
                      <a16:colId xmlns:a16="http://schemas.microsoft.com/office/drawing/2014/main" val="1705057601"/>
                    </a:ext>
                  </a:extLst>
                </a:gridCol>
                <a:gridCol w="1066800">
                  <a:extLst>
                    <a:ext uri="{9D8B030D-6E8A-4147-A177-3AD203B41FA5}">
                      <a16:colId xmlns:a16="http://schemas.microsoft.com/office/drawing/2014/main" val="3674389217"/>
                    </a:ext>
                  </a:extLst>
                </a:gridCol>
              </a:tblGrid>
              <a:tr h="184150">
                <a:tc gridSpan="4">
                  <a:txBody>
                    <a:bodyPr/>
                    <a:lstStyle/>
                    <a:p>
                      <a:pPr algn="ctr" fontAlgn="b"/>
                      <a:r>
                        <a:rPr lang="en-CA" sz="1100" b="1" i="0" u="none" strike="noStrike">
                          <a:solidFill>
                            <a:srgbClr val="000000"/>
                          </a:solidFill>
                          <a:effectLst/>
                          <a:latin typeface="Calibri" panose="020F0502020204030204" pitchFamily="34" charset="0"/>
                        </a:rPr>
                        <a:t>Discipline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a:txBody>
                    <a:bodyPr/>
                    <a:lstStyle/>
                    <a:p>
                      <a:pPr algn="l" fontAlgn="b"/>
                      <a:endParaRPr lang="en-CA" sz="1100" b="0" i="0" u="none" strike="noStrike">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CA"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666909060"/>
                  </a:ext>
                </a:extLst>
              </a:tr>
              <a:tr h="368300">
                <a:tc>
                  <a:txBody>
                    <a:bodyPr/>
                    <a:lstStyle/>
                    <a:p>
                      <a:pPr algn="l" fontAlgn="b"/>
                      <a:r>
                        <a:rPr lang="en-CA" sz="1100" b="0" i="0" u="none" strike="noStrike">
                          <a:solidFill>
                            <a:srgbClr val="000000"/>
                          </a:solidFill>
                          <a:effectLst/>
                          <a:latin typeface="Calibri" panose="020F0502020204030204" pitchFamily="34" charset="0"/>
                        </a:rPr>
                        <a:t>Number of referrals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Number to Mediation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Number to Discipline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Number Dismissed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CA" sz="1100" b="0" i="0" u="none" strike="noStrike">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CA"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2704970889"/>
                  </a:ext>
                </a:extLst>
              </a:tr>
              <a:tr h="184150">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CA" sz="1100" b="0" i="0" u="none" strike="noStrike">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CA"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8335142"/>
                  </a:ext>
                </a:extLst>
              </a:tr>
              <a:tr h="184150">
                <a:tc gridSpan="6">
                  <a:txBody>
                    <a:bodyPr/>
                    <a:lstStyle/>
                    <a:p>
                      <a:pPr algn="ctr" fontAlgn="b"/>
                      <a:r>
                        <a:rPr lang="en-CA" sz="1100" b="0" i="0" u="none" strike="noStrike">
                          <a:solidFill>
                            <a:srgbClr val="000000"/>
                          </a:solidFill>
                          <a:effectLst/>
                          <a:latin typeface="Calibri" panose="020F0502020204030204" pitchFamily="34" charset="0"/>
                        </a:rPr>
                        <a:t> </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2554039852"/>
                  </a:ext>
                </a:extLst>
              </a:tr>
              <a:tr h="184150">
                <a:tc gridSpan="6">
                  <a:txBody>
                    <a:bodyPr/>
                    <a:lstStyle/>
                    <a:p>
                      <a:pPr algn="ctr" fontAlgn="b"/>
                      <a:r>
                        <a:rPr lang="en-CA" sz="1100" b="1" i="0" u="none" strike="noStrike">
                          <a:solidFill>
                            <a:srgbClr val="000000"/>
                          </a:solidFill>
                          <a:effectLst/>
                          <a:latin typeface="Calibri" panose="020F0502020204030204" pitchFamily="34" charset="0"/>
                        </a:rPr>
                        <a:t>Council Activity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2077999564"/>
                  </a:ext>
                </a:extLst>
              </a:tr>
              <a:tr h="552450">
                <a:tc>
                  <a:txBody>
                    <a:bodyPr/>
                    <a:lstStyle/>
                    <a:p>
                      <a:pPr algn="l" fontAlgn="b"/>
                      <a:r>
                        <a:rPr lang="en-CA" sz="1100" b="0" i="0" u="none" strike="noStrike">
                          <a:solidFill>
                            <a:srgbClr val="000000"/>
                          </a:solidFill>
                          <a:effectLst/>
                          <a:latin typeface="Calibri" panose="020F0502020204030204" pitchFamily="34" charset="0"/>
                        </a:rPr>
                        <a:t>Policy Related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Planning/ Forward thinking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Statutory Process related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Information Items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Total</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9813266"/>
                  </a:ext>
                </a:extLst>
              </a:tr>
              <a:tr h="184150">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Jan Meeting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898268"/>
                  </a:ext>
                </a:extLst>
              </a:tr>
              <a:tr h="184150">
                <a:tc>
                  <a:txBody>
                    <a:bodyPr/>
                    <a:lstStyle/>
                    <a:p>
                      <a:pPr algn="r" fontAlgn="b"/>
                      <a:r>
                        <a:rPr lang="en-CA" sz="1100" b="0" i="0" u="none" strike="noStrike">
                          <a:solidFill>
                            <a:srgbClr val="000000"/>
                          </a:solidFill>
                          <a:effectLst/>
                          <a:latin typeface="Calibri" panose="020F0502020204030204" pitchFamily="34" charset="0"/>
                        </a:rPr>
                        <a:t>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Feb Meeting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7712925"/>
                  </a:ext>
                </a:extLst>
              </a:tr>
              <a:tr h="184150">
                <a:tc>
                  <a:txBody>
                    <a:bodyPr/>
                    <a:lstStyle/>
                    <a:p>
                      <a:pPr algn="l" fontAlgn="b"/>
                      <a:r>
                        <a:rPr lang="en-CA"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March Meeting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9933695"/>
                  </a:ext>
                </a:extLst>
              </a:tr>
              <a:tr h="184150">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April Meeting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4615691"/>
                  </a:ext>
                </a:extLst>
              </a:tr>
              <a:tr h="184150">
                <a:tc>
                  <a:txBody>
                    <a:bodyPr/>
                    <a:lstStyle/>
                    <a:p>
                      <a:pPr algn="r" fontAlgn="b"/>
                      <a:r>
                        <a:rPr lang="en-CA" sz="1100" b="0" i="0" u="none" strike="noStrike">
                          <a:solidFill>
                            <a:srgbClr val="000000"/>
                          </a:solidFill>
                          <a:effectLst/>
                          <a:latin typeface="Calibri" panose="020F0502020204030204" pitchFamily="34" charset="0"/>
                        </a:rPr>
                        <a:t>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June Meeting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7992825"/>
                  </a:ext>
                </a:extLst>
              </a:tr>
              <a:tr h="184150">
                <a:tc>
                  <a:txBody>
                    <a:bodyPr/>
                    <a:lstStyle/>
                    <a:p>
                      <a:pPr algn="r" fontAlgn="b"/>
                      <a:r>
                        <a:rPr lang="en-CA"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July Meeting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3166595"/>
                  </a:ext>
                </a:extLst>
              </a:tr>
              <a:tr h="184150">
                <a:tc>
                  <a:txBody>
                    <a:bodyPr/>
                    <a:lstStyle/>
                    <a:p>
                      <a:pPr algn="r" fontAlgn="b"/>
                      <a:r>
                        <a:rPr lang="en-CA"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Sept Meeting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2438570"/>
                  </a:ext>
                </a:extLst>
              </a:tr>
              <a:tr h="184150">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Oct Meeting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6575380"/>
                  </a:ext>
                </a:extLst>
              </a:tr>
              <a:tr h="184150">
                <a:tc>
                  <a:txBody>
                    <a:bodyPr/>
                    <a:lstStyle/>
                    <a:p>
                      <a:pPr algn="r" fontAlgn="b"/>
                      <a:r>
                        <a:rPr lang="en-CA"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Dec Meeting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0572683"/>
                  </a:ext>
                </a:extLst>
              </a:tr>
              <a:tr h="184150">
                <a:tc>
                  <a:txBody>
                    <a:bodyPr/>
                    <a:lstStyle/>
                    <a:p>
                      <a:pPr algn="r" fontAlgn="b"/>
                      <a:r>
                        <a:rPr lang="en-CA" sz="1100" b="0" i="0" u="none" strike="noStrike">
                          <a:solidFill>
                            <a:srgbClr val="000000"/>
                          </a:solidFill>
                          <a:effectLst/>
                          <a:latin typeface="Calibri" panose="020F0502020204030204" pitchFamily="34" charset="0"/>
                        </a:rPr>
                        <a:t>21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62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a:solidFill>
                            <a:srgbClr val="000000"/>
                          </a:solidFill>
                          <a:effectLst/>
                          <a:latin typeface="Calibri" panose="020F0502020204030204" pitchFamily="34" charset="0"/>
                        </a:rPr>
                        <a:t>Total</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067514"/>
                  </a:ext>
                </a:extLst>
              </a:tr>
              <a:tr h="184150">
                <a:tc>
                  <a:txBody>
                    <a:bodyPr/>
                    <a:lstStyle/>
                    <a:p>
                      <a:pPr algn="r" fontAlgn="b"/>
                      <a:r>
                        <a:rPr lang="en-CA" sz="1100" b="0" i="0" u="none" strike="noStrike">
                          <a:solidFill>
                            <a:srgbClr val="000000"/>
                          </a:solidFill>
                          <a:effectLst/>
                          <a:latin typeface="Calibri" panose="020F0502020204030204" pitchFamily="34" charset="0"/>
                        </a:rPr>
                        <a:t>34%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32%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CA" sz="1100" b="0" i="0" u="none" strike="noStrike">
                          <a:solidFill>
                            <a:srgbClr val="000000"/>
                          </a:solidFill>
                          <a:effectLst/>
                          <a:latin typeface="Calibri" panose="020F0502020204030204" pitchFamily="34" charset="0"/>
                        </a:rPr>
                        <a:t>100%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1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9692538"/>
                  </a:ext>
                </a:extLst>
              </a:tr>
            </a:tbl>
          </a:graphicData>
        </a:graphic>
      </p:graphicFrame>
    </p:spTree>
    <p:extLst>
      <p:ext uri="{BB962C8B-B14F-4D97-AF65-F5344CB8AC3E}">
        <p14:creationId xmlns:p14="http://schemas.microsoft.com/office/powerpoint/2010/main" val="16310373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E8DA5-35A6-4916-8F62-3895BA8F928B}"/>
              </a:ext>
            </a:extLst>
          </p:cNvPr>
          <p:cNvSpPr>
            <a:spLocks noGrp="1"/>
          </p:cNvSpPr>
          <p:nvPr>
            <p:ph type="title"/>
          </p:nvPr>
        </p:nvSpPr>
        <p:spPr/>
        <p:txBody>
          <a:bodyPr/>
          <a:lstStyle/>
          <a:p>
            <a:r>
              <a:rPr lang="en-US" dirty="0"/>
              <a:t>AOLS Website</a:t>
            </a:r>
            <a:endParaRPr lang="en-CA" dirty="0"/>
          </a:p>
        </p:txBody>
      </p:sp>
      <p:sp>
        <p:nvSpPr>
          <p:cNvPr id="4" name="Slide Number Placeholder 3">
            <a:extLst>
              <a:ext uri="{FF2B5EF4-FFF2-40B4-BE49-F238E27FC236}">
                <a16:creationId xmlns:a16="http://schemas.microsoft.com/office/drawing/2014/main" id="{903F2946-2078-4875-BA8E-32753140362F}"/>
              </a:ext>
            </a:extLst>
          </p:cNvPr>
          <p:cNvSpPr>
            <a:spLocks noGrp="1"/>
          </p:cNvSpPr>
          <p:nvPr>
            <p:ph type="sldNum" sz="quarter" idx="12"/>
          </p:nvPr>
        </p:nvSpPr>
        <p:spPr/>
        <p:txBody>
          <a:bodyPr/>
          <a:lstStyle/>
          <a:p>
            <a:fld id="{0EADCA33-26EF-4E89-9411-DD9DC169DF86}" type="slidenum">
              <a:rPr lang="en-CA" smtClean="0"/>
              <a:t>31</a:t>
            </a:fld>
            <a:endParaRPr lang="en-CA"/>
          </a:p>
        </p:txBody>
      </p:sp>
      <p:pic>
        <p:nvPicPr>
          <p:cNvPr id="8" name="Content Placeholder 7">
            <a:extLst>
              <a:ext uri="{FF2B5EF4-FFF2-40B4-BE49-F238E27FC236}">
                <a16:creationId xmlns:a16="http://schemas.microsoft.com/office/drawing/2014/main" id="{1CA971EB-49AF-4EC2-8376-50EE1519175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6134" y="1600200"/>
            <a:ext cx="5531732" cy="4525963"/>
          </a:xfrm>
        </p:spPr>
      </p:pic>
    </p:spTree>
    <p:extLst>
      <p:ext uri="{BB962C8B-B14F-4D97-AF65-F5344CB8AC3E}">
        <p14:creationId xmlns:p14="http://schemas.microsoft.com/office/powerpoint/2010/main" val="3515082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E8DA5-35A6-4916-8F62-3895BA8F928B}"/>
              </a:ext>
            </a:extLst>
          </p:cNvPr>
          <p:cNvSpPr>
            <a:spLocks noGrp="1"/>
          </p:cNvSpPr>
          <p:nvPr>
            <p:ph type="title"/>
          </p:nvPr>
        </p:nvSpPr>
        <p:spPr/>
        <p:txBody>
          <a:bodyPr/>
          <a:lstStyle/>
          <a:p>
            <a:r>
              <a:rPr lang="en-US" dirty="0"/>
              <a:t>AOLS Website</a:t>
            </a:r>
            <a:endParaRPr lang="en-CA" dirty="0"/>
          </a:p>
        </p:txBody>
      </p:sp>
      <p:sp>
        <p:nvSpPr>
          <p:cNvPr id="4" name="Slide Number Placeholder 3">
            <a:extLst>
              <a:ext uri="{FF2B5EF4-FFF2-40B4-BE49-F238E27FC236}">
                <a16:creationId xmlns:a16="http://schemas.microsoft.com/office/drawing/2014/main" id="{903F2946-2078-4875-BA8E-32753140362F}"/>
              </a:ext>
            </a:extLst>
          </p:cNvPr>
          <p:cNvSpPr>
            <a:spLocks noGrp="1"/>
          </p:cNvSpPr>
          <p:nvPr>
            <p:ph type="sldNum" sz="quarter" idx="12"/>
          </p:nvPr>
        </p:nvSpPr>
        <p:spPr/>
        <p:txBody>
          <a:bodyPr/>
          <a:lstStyle/>
          <a:p>
            <a:fld id="{0EADCA33-26EF-4E89-9411-DD9DC169DF86}" type="slidenum">
              <a:rPr lang="en-CA" smtClean="0"/>
              <a:t>32</a:t>
            </a:fld>
            <a:endParaRPr lang="en-CA"/>
          </a:p>
        </p:txBody>
      </p:sp>
      <p:pic>
        <p:nvPicPr>
          <p:cNvPr id="7" name="Content Placeholder 6" descr="Chart, line chart&#10;&#10;Description automatically generated">
            <a:extLst>
              <a:ext uri="{FF2B5EF4-FFF2-40B4-BE49-F238E27FC236}">
                <a16:creationId xmlns:a16="http://schemas.microsoft.com/office/drawing/2014/main" id="{57051039-0949-4079-A546-A38084CA9B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3286" y="1753099"/>
            <a:ext cx="4677428" cy="4220164"/>
          </a:xfrm>
        </p:spPr>
      </p:pic>
    </p:spTree>
    <p:extLst>
      <p:ext uri="{BB962C8B-B14F-4D97-AF65-F5344CB8AC3E}">
        <p14:creationId xmlns:p14="http://schemas.microsoft.com/office/powerpoint/2010/main" val="1574896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E8DA5-35A6-4916-8F62-3895BA8F928B}"/>
              </a:ext>
            </a:extLst>
          </p:cNvPr>
          <p:cNvSpPr>
            <a:spLocks noGrp="1"/>
          </p:cNvSpPr>
          <p:nvPr>
            <p:ph type="title"/>
          </p:nvPr>
        </p:nvSpPr>
        <p:spPr/>
        <p:txBody>
          <a:bodyPr/>
          <a:lstStyle/>
          <a:p>
            <a:r>
              <a:rPr lang="en-US" dirty="0"/>
              <a:t>AOLS Website</a:t>
            </a:r>
            <a:endParaRPr lang="en-CA" dirty="0"/>
          </a:p>
        </p:txBody>
      </p:sp>
      <p:sp>
        <p:nvSpPr>
          <p:cNvPr id="4" name="Slide Number Placeholder 3">
            <a:extLst>
              <a:ext uri="{FF2B5EF4-FFF2-40B4-BE49-F238E27FC236}">
                <a16:creationId xmlns:a16="http://schemas.microsoft.com/office/drawing/2014/main" id="{903F2946-2078-4875-BA8E-32753140362F}"/>
              </a:ext>
            </a:extLst>
          </p:cNvPr>
          <p:cNvSpPr>
            <a:spLocks noGrp="1"/>
          </p:cNvSpPr>
          <p:nvPr>
            <p:ph type="sldNum" sz="quarter" idx="12"/>
          </p:nvPr>
        </p:nvSpPr>
        <p:spPr/>
        <p:txBody>
          <a:bodyPr/>
          <a:lstStyle/>
          <a:p>
            <a:fld id="{0EADCA33-26EF-4E89-9411-DD9DC169DF86}" type="slidenum">
              <a:rPr lang="en-CA" smtClean="0"/>
              <a:t>33</a:t>
            </a:fld>
            <a:endParaRPr lang="en-CA"/>
          </a:p>
        </p:txBody>
      </p:sp>
      <p:pic>
        <p:nvPicPr>
          <p:cNvPr id="7" name="Content Placeholder 6">
            <a:extLst>
              <a:ext uri="{FF2B5EF4-FFF2-40B4-BE49-F238E27FC236}">
                <a16:creationId xmlns:a16="http://schemas.microsoft.com/office/drawing/2014/main" id="{B3268DC2-BEF7-4696-B380-48A4F1EF31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523" y="1767389"/>
            <a:ext cx="4686954" cy="4191585"/>
          </a:xfrm>
        </p:spPr>
      </p:pic>
    </p:spTree>
    <p:extLst>
      <p:ext uri="{BB962C8B-B14F-4D97-AF65-F5344CB8AC3E}">
        <p14:creationId xmlns:p14="http://schemas.microsoft.com/office/powerpoint/2010/main" val="2536865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F8F57-850D-44A7-91B6-593BAC529A78}"/>
              </a:ext>
            </a:extLst>
          </p:cNvPr>
          <p:cNvSpPr>
            <a:spLocks noGrp="1"/>
          </p:cNvSpPr>
          <p:nvPr>
            <p:ph type="title"/>
          </p:nvPr>
        </p:nvSpPr>
        <p:spPr>
          <a:xfrm>
            <a:off x="457200" y="-315416"/>
            <a:ext cx="8229600" cy="1490464"/>
          </a:xfrm>
        </p:spPr>
        <p:txBody>
          <a:bodyPr/>
          <a:lstStyle/>
          <a:p>
            <a:r>
              <a:rPr lang="en-US" dirty="0"/>
              <a:t>Committee/Task Force Summary</a:t>
            </a:r>
            <a:endParaRPr lang="en-CA" dirty="0"/>
          </a:p>
        </p:txBody>
      </p:sp>
      <p:sp>
        <p:nvSpPr>
          <p:cNvPr id="3" name="Slide Number Placeholder 2">
            <a:extLst>
              <a:ext uri="{FF2B5EF4-FFF2-40B4-BE49-F238E27FC236}">
                <a16:creationId xmlns:a16="http://schemas.microsoft.com/office/drawing/2014/main" id="{3E0BB373-0C11-4025-8216-0649350D5A13}"/>
              </a:ext>
            </a:extLst>
          </p:cNvPr>
          <p:cNvSpPr>
            <a:spLocks noGrp="1"/>
          </p:cNvSpPr>
          <p:nvPr>
            <p:ph type="sldNum" sz="quarter" idx="12"/>
          </p:nvPr>
        </p:nvSpPr>
        <p:spPr/>
        <p:txBody>
          <a:bodyPr/>
          <a:lstStyle/>
          <a:p>
            <a:fld id="{0EADCA33-26EF-4E89-9411-DD9DC169DF86}" type="slidenum">
              <a:rPr lang="en-CA" smtClean="0"/>
              <a:t>34</a:t>
            </a:fld>
            <a:endParaRPr lang="en-CA"/>
          </a:p>
        </p:txBody>
      </p:sp>
      <p:graphicFrame>
        <p:nvGraphicFramePr>
          <p:cNvPr id="7" name="Table 6">
            <a:extLst>
              <a:ext uri="{FF2B5EF4-FFF2-40B4-BE49-F238E27FC236}">
                <a16:creationId xmlns:a16="http://schemas.microsoft.com/office/drawing/2014/main" id="{7A0DFE0A-73D0-4A0E-96F4-C4209E434CF7}"/>
              </a:ext>
            </a:extLst>
          </p:cNvPr>
          <p:cNvGraphicFramePr>
            <a:graphicFrameLocks noGrp="1"/>
          </p:cNvGraphicFramePr>
          <p:nvPr>
            <p:extLst>
              <p:ext uri="{D42A27DB-BD31-4B8C-83A1-F6EECF244321}">
                <p14:modId xmlns:p14="http://schemas.microsoft.com/office/powerpoint/2010/main" val="219079770"/>
              </p:ext>
            </p:extLst>
          </p:nvPr>
        </p:nvGraphicFramePr>
        <p:xfrm>
          <a:off x="6732240" y="731687"/>
          <a:ext cx="1524000" cy="1318260"/>
        </p:xfrm>
        <a:graphic>
          <a:graphicData uri="http://schemas.openxmlformats.org/drawingml/2006/table">
            <a:tbl>
              <a:tblPr/>
              <a:tblGrid>
                <a:gridCol w="1524000">
                  <a:extLst>
                    <a:ext uri="{9D8B030D-6E8A-4147-A177-3AD203B41FA5}">
                      <a16:colId xmlns:a16="http://schemas.microsoft.com/office/drawing/2014/main" val="634301205"/>
                    </a:ext>
                  </a:extLst>
                </a:gridCol>
              </a:tblGrid>
              <a:tr h="184150">
                <a:tc>
                  <a:txBody>
                    <a:bodyPr/>
                    <a:lstStyle/>
                    <a:p>
                      <a:pPr algn="l" fontAlgn="b"/>
                      <a:r>
                        <a:rPr lang="en-CA" sz="1400" b="1" i="0" u="none" strike="noStrike" dirty="0">
                          <a:solidFill>
                            <a:srgbClr val="000000"/>
                          </a:solidFill>
                          <a:effectLst/>
                          <a:latin typeface="Calibri" panose="020F0502020204030204" pitchFamily="34" charset="0"/>
                        </a:rPr>
                        <a:t>Legend</a:t>
                      </a:r>
                    </a:p>
                  </a:txBody>
                  <a:tcPr marL="6350" marR="6350" marT="6350" marB="0" anchor="b">
                    <a:lnL>
                      <a:noFill/>
                    </a:lnL>
                    <a:lnR>
                      <a:noFill/>
                    </a:lnR>
                    <a:lnT>
                      <a:noFill/>
                    </a:lnT>
                    <a:lnB>
                      <a:noFill/>
                    </a:lnB>
                  </a:tcPr>
                </a:tc>
                <a:extLst>
                  <a:ext uri="{0D108BD9-81ED-4DB2-BD59-A6C34878D82A}">
                    <a16:rowId xmlns:a16="http://schemas.microsoft.com/office/drawing/2014/main" val="3702176181"/>
                  </a:ext>
                </a:extLst>
              </a:tr>
              <a:tr h="184150">
                <a:tc>
                  <a:txBody>
                    <a:bodyPr/>
                    <a:lstStyle/>
                    <a:p>
                      <a:pPr algn="l" fontAlgn="b"/>
                      <a:endParaRPr lang="en-CA" sz="14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2172643"/>
                  </a:ext>
                </a:extLst>
              </a:tr>
              <a:tr h="184150">
                <a:tc>
                  <a:txBody>
                    <a:bodyPr/>
                    <a:lstStyle/>
                    <a:p>
                      <a:pPr algn="l" fontAlgn="b"/>
                      <a:r>
                        <a:rPr lang="en-CA" sz="1400" b="0" i="0" u="none" strike="noStrike" dirty="0">
                          <a:solidFill>
                            <a:srgbClr val="000000"/>
                          </a:solidFill>
                          <a:effectLst/>
                          <a:latin typeface="Calibri" panose="020F0502020204030204" pitchFamily="34" charset="0"/>
                        </a:rPr>
                        <a:t>On Track</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extLst>
                  <a:ext uri="{0D108BD9-81ED-4DB2-BD59-A6C34878D82A}">
                    <a16:rowId xmlns:a16="http://schemas.microsoft.com/office/drawing/2014/main" val="3718579466"/>
                  </a:ext>
                </a:extLst>
              </a:tr>
              <a:tr h="184150">
                <a:tc>
                  <a:txBody>
                    <a:bodyPr/>
                    <a:lstStyle/>
                    <a:p>
                      <a:pPr algn="l" fontAlgn="b"/>
                      <a:r>
                        <a:rPr lang="en-CA" sz="1400" b="0" i="0" u="none" strike="noStrike" dirty="0">
                          <a:solidFill>
                            <a:srgbClr val="000000"/>
                          </a:solidFill>
                          <a:effectLst/>
                          <a:latin typeface="Calibri" panose="020F0502020204030204" pitchFamily="34" charset="0"/>
                        </a:rPr>
                        <a:t>Somewhat on Track</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18E"/>
                    </a:solidFill>
                  </a:tcPr>
                </a:tc>
                <a:extLst>
                  <a:ext uri="{0D108BD9-81ED-4DB2-BD59-A6C34878D82A}">
                    <a16:rowId xmlns:a16="http://schemas.microsoft.com/office/drawing/2014/main" val="3560257725"/>
                  </a:ext>
                </a:extLst>
              </a:tr>
              <a:tr h="184150">
                <a:tc>
                  <a:txBody>
                    <a:bodyPr/>
                    <a:lstStyle/>
                    <a:p>
                      <a:pPr algn="l" fontAlgn="b"/>
                      <a:r>
                        <a:rPr lang="en-CA" sz="1400" b="0" i="0" u="none" strike="noStrike" dirty="0">
                          <a:solidFill>
                            <a:srgbClr val="000000"/>
                          </a:solidFill>
                          <a:effectLst/>
                          <a:latin typeface="Calibri" panose="020F0502020204030204" pitchFamily="34" charset="0"/>
                        </a:rPr>
                        <a:t>Needs Attention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668108843"/>
                  </a:ext>
                </a:extLst>
              </a:tr>
              <a:tr h="184150">
                <a:tc>
                  <a:txBody>
                    <a:bodyPr/>
                    <a:lstStyle/>
                    <a:p>
                      <a:pPr algn="l" fontAlgn="b"/>
                      <a:r>
                        <a:rPr lang="en-CA" sz="1400" b="0" i="0" u="none" strike="noStrike" dirty="0">
                          <a:solidFill>
                            <a:srgbClr val="000000"/>
                          </a:solidFill>
                          <a:effectLst/>
                          <a:latin typeface="Calibri" panose="020F0502020204030204" pitchFamily="34" charset="0"/>
                        </a:rPr>
                        <a:t>Inactive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7203783"/>
                  </a:ext>
                </a:extLst>
              </a:tr>
            </a:tbl>
          </a:graphicData>
        </a:graphic>
      </p:graphicFrame>
      <p:graphicFrame>
        <p:nvGraphicFramePr>
          <p:cNvPr id="8" name="Table 7">
            <a:extLst>
              <a:ext uri="{FF2B5EF4-FFF2-40B4-BE49-F238E27FC236}">
                <a16:creationId xmlns:a16="http://schemas.microsoft.com/office/drawing/2014/main" id="{97B73060-E55C-4AE5-85D0-70EE23F806E5}"/>
              </a:ext>
            </a:extLst>
          </p:cNvPr>
          <p:cNvGraphicFramePr>
            <a:graphicFrameLocks noGrp="1"/>
          </p:cNvGraphicFramePr>
          <p:nvPr>
            <p:extLst>
              <p:ext uri="{D42A27DB-BD31-4B8C-83A1-F6EECF244321}">
                <p14:modId xmlns:p14="http://schemas.microsoft.com/office/powerpoint/2010/main" val="1913655117"/>
              </p:ext>
            </p:extLst>
          </p:nvPr>
        </p:nvGraphicFramePr>
        <p:xfrm>
          <a:off x="1531319" y="682096"/>
          <a:ext cx="5016428" cy="6122303"/>
        </p:xfrm>
        <a:graphic>
          <a:graphicData uri="http://schemas.openxmlformats.org/drawingml/2006/table">
            <a:tbl>
              <a:tblPr/>
              <a:tblGrid>
                <a:gridCol w="2496148">
                  <a:extLst>
                    <a:ext uri="{9D8B030D-6E8A-4147-A177-3AD203B41FA5}">
                      <a16:colId xmlns:a16="http://schemas.microsoft.com/office/drawing/2014/main" val="4262507025"/>
                    </a:ext>
                  </a:extLst>
                </a:gridCol>
                <a:gridCol w="504056">
                  <a:extLst>
                    <a:ext uri="{9D8B030D-6E8A-4147-A177-3AD203B41FA5}">
                      <a16:colId xmlns:a16="http://schemas.microsoft.com/office/drawing/2014/main" val="3225639166"/>
                    </a:ext>
                  </a:extLst>
                </a:gridCol>
                <a:gridCol w="2016224">
                  <a:extLst>
                    <a:ext uri="{9D8B030D-6E8A-4147-A177-3AD203B41FA5}">
                      <a16:colId xmlns:a16="http://schemas.microsoft.com/office/drawing/2014/main" val="2034214563"/>
                    </a:ext>
                  </a:extLst>
                </a:gridCol>
              </a:tblGrid>
              <a:tr h="226624">
                <a:tc>
                  <a:txBody>
                    <a:bodyPr/>
                    <a:lstStyle/>
                    <a:p>
                      <a:pPr algn="l" fontAlgn="b"/>
                      <a:r>
                        <a:rPr lang="en-CA" sz="1400" b="1" i="0" u="none" strike="noStrike" dirty="0">
                          <a:solidFill>
                            <a:srgbClr val="000000"/>
                          </a:solidFill>
                          <a:effectLst/>
                          <a:latin typeface="Calibri" panose="020F0502020204030204" pitchFamily="34" charset="0"/>
                        </a:rPr>
                        <a:t>Committee/Task Force</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1" i="0" u="none" strike="noStrike">
                          <a:solidFill>
                            <a:srgbClr val="000000"/>
                          </a:solidFill>
                          <a:effectLst/>
                          <a:latin typeface="Calibri" panose="020F0502020204030204" pitchFamily="34" charset="0"/>
                        </a:rPr>
                        <a:t>Status</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1" i="0" u="none" strike="noStrike">
                          <a:solidFill>
                            <a:srgbClr val="000000"/>
                          </a:solidFill>
                          <a:effectLst/>
                          <a:latin typeface="Calibri" panose="020F0502020204030204" pitchFamily="34" charset="0"/>
                        </a:rPr>
                        <a:t>Council Attention Req'd</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5477546"/>
                  </a:ext>
                </a:extLst>
              </a:tr>
              <a:tr h="208657">
                <a:tc>
                  <a:txBody>
                    <a:bodyPr/>
                    <a:lstStyle/>
                    <a:p>
                      <a:pPr algn="l" fontAlgn="b"/>
                      <a:r>
                        <a:rPr lang="en-CA" sz="1400" b="0" i="0" u="none" strike="noStrike" dirty="0">
                          <a:solidFill>
                            <a:srgbClr val="000000"/>
                          </a:solidFill>
                          <a:effectLst/>
                          <a:latin typeface="Calibri" panose="020F0502020204030204" pitchFamily="34" charset="0"/>
                        </a:rPr>
                        <a:t>Fees Mediation</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2035866"/>
                  </a:ext>
                </a:extLst>
              </a:tr>
              <a:tr h="208657">
                <a:tc>
                  <a:txBody>
                    <a:bodyPr/>
                    <a:lstStyle/>
                    <a:p>
                      <a:pPr algn="l" fontAlgn="b"/>
                      <a:r>
                        <a:rPr lang="en-CA" sz="1400" b="0" i="0" u="none" strike="noStrike" dirty="0">
                          <a:solidFill>
                            <a:srgbClr val="000000"/>
                          </a:solidFill>
                          <a:effectLst/>
                          <a:latin typeface="Calibri" panose="020F0502020204030204" pitchFamily="34" charset="0"/>
                        </a:rPr>
                        <a:t>Government Relations</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8588030"/>
                  </a:ext>
                </a:extLst>
              </a:tr>
              <a:tr h="208657">
                <a:tc>
                  <a:txBody>
                    <a:bodyPr/>
                    <a:lstStyle/>
                    <a:p>
                      <a:pPr algn="l" fontAlgn="b"/>
                      <a:r>
                        <a:rPr lang="en-CA" sz="1400" b="0" i="0" u="none" strike="noStrike" dirty="0">
                          <a:solidFill>
                            <a:srgbClr val="000000"/>
                          </a:solidFill>
                          <a:effectLst/>
                          <a:latin typeface="Calibri" panose="020F0502020204030204" pitchFamily="34" charset="0"/>
                        </a:rPr>
                        <a:t>Legislation and Regulations TF</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seeking reg approval</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3078162"/>
                  </a:ext>
                </a:extLst>
              </a:tr>
              <a:tr h="208657">
                <a:tc>
                  <a:txBody>
                    <a:bodyPr/>
                    <a:lstStyle/>
                    <a:p>
                      <a:pPr algn="l" fontAlgn="b"/>
                      <a:r>
                        <a:rPr lang="en-CA" sz="1400" b="0" i="0" u="none" strike="noStrike" dirty="0">
                          <a:solidFill>
                            <a:srgbClr val="000000"/>
                          </a:solidFill>
                          <a:effectLst/>
                          <a:latin typeface="Calibri" panose="020F0502020204030204" pitchFamily="34" charset="0"/>
                        </a:rPr>
                        <a:t>Nominating</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3730491"/>
                  </a:ext>
                </a:extLst>
              </a:tr>
              <a:tr h="208657">
                <a:tc>
                  <a:txBody>
                    <a:bodyPr/>
                    <a:lstStyle/>
                    <a:p>
                      <a:pPr algn="l" fontAlgn="b"/>
                      <a:r>
                        <a:rPr lang="en-CA" sz="1400" b="0" i="0" u="none" strike="noStrike">
                          <a:solidFill>
                            <a:srgbClr val="000000"/>
                          </a:solidFill>
                          <a:effectLst/>
                          <a:latin typeface="Calibri" panose="020F0502020204030204" pitchFamily="34" charset="0"/>
                        </a:rPr>
                        <a:t>Registration</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799232"/>
                  </a:ext>
                </a:extLst>
              </a:tr>
              <a:tr h="208657">
                <a:tc>
                  <a:txBody>
                    <a:bodyPr/>
                    <a:lstStyle/>
                    <a:p>
                      <a:pPr algn="l" fontAlgn="b"/>
                      <a:r>
                        <a:rPr lang="en-US" sz="1400" b="0" i="0" u="none" strike="noStrike">
                          <a:solidFill>
                            <a:srgbClr val="000000"/>
                          </a:solidFill>
                          <a:effectLst/>
                          <a:latin typeface="Calibri" panose="020F0502020204030204" pitchFamily="34" charset="0"/>
                        </a:rPr>
                        <a:t>Fees for Field Notes TF</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8785625"/>
                  </a:ext>
                </a:extLst>
              </a:tr>
              <a:tr h="208657">
                <a:tc>
                  <a:txBody>
                    <a:bodyPr/>
                    <a:lstStyle/>
                    <a:p>
                      <a:pPr algn="l" fontAlgn="b"/>
                      <a:r>
                        <a:rPr lang="en-CA" sz="1400" b="0" i="0" u="none" strike="noStrike" dirty="0">
                          <a:solidFill>
                            <a:srgbClr val="000000"/>
                          </a:solidFill>
                          <a:effectLst/>
                          <a:latin typeface="Calibri" panose="020F0502020204030204" pitchFamily="34" charset="0"/>
                        </a:rPr>
                        <a:t>Complaints</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8012746"/>
                  </a:ext>
                </a:extLst>
              </a:tr>
              <a:tr h="208657">
                <a:tc>
                  <a:txBody>
                    <a:bodyPr/>
                    <a:lstStyle/>
                    <a:p>
                      <a:pPr algn="l" fontAlgn="b"/>
                      <a:r>
                        <a:rPr lang="en-CA" sz="1400" b="0" i="0" u="none" strike="noStrike">
                          <a:solidFill>
                            <a:srgbClr val="000000"/>
                          </a:solidFill>
                          <a:effectLst/>
                          <a:latin typeface="Calibri" panose="020F0502020204030204" pitchFamily="34" charset="0"/>
                        </a:rPr>
                        <a:t>Discipline</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4510538"/>
                  </a:ext>
                </a:extLst>
              </a:tr>
              <a:tr h="208657">
                <a:tc>
                  <a:txBody>
                    <a:bodyPr/>
                    <a:lstStyle/>
                    <a:p>
                      <a:pPr algn="l" fontAlgn="b"/>
                      <a:r>
                        <a:rPr lang="en-CA" sz="1400" b="0" i="0" u="none" strike="noStrike">
                          <a:solidFill>
                            <a:srgbClr val="000000"/>
                          </a:solidFill>
                          <a:effectLst/>
                          <a:latin typeface="Calibri" panose="020F0502020204030204" pitchFamily="34" charset="0"/>
                        </a:rPr>
                        <a:t>Monument Protection</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B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590121"/>
                  </a:ext>
                </a:extLst>
              </a:tr>
              <a:tr h="208657">
                <a:tc>
                  <a:txBody>
                    <a:bodyPr/>
                    <a:lstStyle/>
                    <a:p>
                      <a:pPr algn="l" fontAlgn="b"/>
                      <a:r>
                        <a:rPr lang="en-US" sz="1400" b="0" i="0" u="none" strike="noStrike" dirty="0">
                          <a:solidFill>
                            <a:srgbClr val="000000"/>
                          </a:solidFill>
                          <a:effectLst/>
                          <a:latin typeface="Calibri" panose="020F0502020204030204" pitchFamily="34" charset="0"/>
                        </a:rPr>
                        <a:t>LRO Task Force</a:t>
                      </a:r>
                      <a:endParaRPr lang="en-CA" sz="1400" b="0" i="0" u="none" strike="noStrike" dirty="0">
                        <a:solidFill>
                          <a:srgbClr val="000000"/>
                        </a:solidFill>
                        <a:effectLst/>
                        <a:latin typeface="Calibri" panose="020F0502020204030204" pitchFamily="34" charset="0"/>
                      </a:endParaRP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CA" sz="1400" b="0" i="0" u="none" strike="noStrike" dirty="0">
                        <a:solidFill>
                          <a:srgbClr val="000000"/>
                        </a:solidFill>
                        <a:effectLst/>
                        <a:latin typeface="Calibri" panose="020F0502020204030204" pitchFamily="34" charset="0"/>
                      </a:endParaRP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endParaRPr lang="en-CA" sz="1400" b="0" i="0" u="none" strike="noStrike" dirty="0">
                        <a:solidFill>
                          <a:srgbClr val="000000"/>
                        </a:solidFill>
                        <a:effectLst/>
                        <a:latin typeface="Calibri" panose="020F0502020204030204" pitchFamily="34" charset="0"/>
                      </a:endParaRP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4147379"/>
                  </a:ext>
                </a:extLst>
              </a:tr>
              <a:tr h="208657">
                <a:tc>
                  <a:txBody>
                    <a:bodyPr/>
                    <a:lstStyle/>
                    <a:p>
                      <a:pPr algn="l" fontAlgn="b"/>
                      <a:r>
                        <a:rPr lang="en-CA" sz="1400" b="0" i="0" u="none" strike="noStrike">
                          <a:solidFill>
                            <a:srgbClr val="000000"/>
                          </a:solidFill>
                          <a:effectLst/>
                          <a:latin typeface="Calibri" panose="020F0502020204030204" pitchFamily="34" charset="0"/>
                        </a:rPr>
                        <a:t>Professional Standards</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1629414"/>
                  </a:ext>
                </a:extLst>
              </a:tr>
              <a:tr h="411604">
                <a:tc>
                  <a:txBody>
                    <a:bodyPr/>
                    <a:lstStyle/>
                    <a:p>
                      <a:pPr algn="l" fontAlgn="b"/>
                      <a:r>
                        <a:rPr lang="en-CA" sz="1400" b="0" i="0" u="none" strike="noStrike">
                          <a:solidFill>
                            <a:srgbClr val="000000"/>
                          </a:solidFill>
                          <a:effectLst/>
                          <a:latin typeface="Calibri" panose="020F0502020204030204" pitchFamily="34" charset="0"/>
                        </a:rPr>
                        <a:t>Province-Wide SRI Committee</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0427058"/>
                  </a:ext>
                </a:extLst>
              </a:tr>
              <a:tr h="208657">
                <a:tc>
                  <a:txBody>
                    <a:bodyPr/>
                    <a:lstStyle/>
                    <a:p>
                      <a:pPr algn="l" fontAlgn="b"/>
                      <a:r>
                        <a:rPr lang="en-CA" sz="1400" b="0" i="0" u="none" strike="noStrike">
                          <a:solidFill>
                            <a:srgbClr val="000000"/>
                          </a:solidFill>
                          <a:effectLst/>
                          <a:latin typeface="Calibri" panose="020F0502020204030204" pitchFamily="34" charset="0"/>
                        </a:rPr>
                        <a:t>Survey Review Department</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188730"/>
                  </a:ext>
                </a:extLst>
              </a:tr>
              <a:tr h="208657">
                <a:tc>
                  <a:txBody>
                    <a:bodyPr/>
                    <a:lstStyle/>
                    <a:p>
                      <a:pPr algn="l" fontAlgn="b"/>
                      <a:r>
                        <a:rPr lang="en-CA" sz="1400" b="0" i="0" u="none" strike="noStrike">
                          <a:solidFill>
                            <a:srgbClr val="000000"/>
                          </a:solidFill>
                          <a:effectLst/>
                          <a:latin typeface="Calibri" panose="020F0502020204030204" pitchFamily="34" charset="0"/>
                        </a:rPr>
                        <a:t>Underground Utilities</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219854"/>
                  </a:ext>
                </a:extLst>
              </a:tr>
              <a:tr h="208657">
                <a:tc>
                  <a:txBody>
                    <a:bodyPr/>
                    <a:lstStyle/>
                    <a:p>
                      <a:pPr algn="l" fontAlgn="b"/>
                      <a:r>
                        <a:rPr lang="en-CA" sz="1400" b="0" i="0" u="none" strike="noStrike" dirty="0">
                          <a:solidFill>
                            <a:srgbClr val="000000"/>
                          </a:solidFill>
                          <a:effectLst/>
                          <a:latin typeface="Calibri" panose="020F0502020204030204" pitchFamily="34" charset="0"/>
                        </a:rPr>
                        <a:t>AERC</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renew appointments</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8145978"/>
                  </a:ext>
                </a:extLst>
              </a:tr>
              <a:tr h="208657">
                <a:tc>
                  <a:txBody>
                    <a:bodyPr/>
                    <a:lstStyle/>
                    <a:p>
                      <a:pPr algn="l" fontAlgn="b"/>
                      <a:r>
                        <a:rPr lang="en-CA" sz="1400" b="0" i="0" u="none" strike="noStrike">
                          <a:solidFill>
                            <a:srgbClr val="000000"/>
                          </a:solidFill>
                          <a:effectLst/>
                          <a:latin typeface="Calibri" panose="020F0502020204030204" pitchFamily="34" charset="0"/>
                        </a:rPr>
                        <a:t>Continuing Education</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695608"/>
                  </a:ext>
                </a:extLst>
              </a:tr>
              <a:tr h="208657">
                <a:tc>
                  <a:txBody>
                    <a:bodyPr/>
                    <a:lstStyle/>
                    <a:p>
                      <a:pPr algn="l" fontAlgn="b"/>
                      <a:r>
                        <a:rPr lang="en-CA" sz="1400" b="0" i="0" u="none" strike="noStrike">
                          <a:solidFill>
                            <a:srgbClr val="000000"/>
                          </a:solidFill>
                          <a:effectLst/>
                          <a:latin typeface="Calibri" panose="020F0502020204030204" pitchFamily="34" charset="0"/>
                        </a:rPr>
                        <a:t>CPD Audit</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1779958"/>
                  </a:ext>
                </a:extLst>
              </a:tr>
              <a:tr h="208657">
                <a:tc>
                  <a:txBody>
                    <a:bodyPr/>
                    <a:lstStyle/>
                    <a:p>
                      <a:pPr algn="l" fontAlgn="b"/>
                      <a:r>
                        <a:rPr lang="en-CA" sz="1400" b="0" i="0" u="none" strike="noStrike">
                          <a:solidFill>
                            <a:srgbClr val="000000"/>
                          </a:solidFill>
                          <a:effectLst/>
                          <a:latin typeface="Calibri" panose="020F0502020204030204" pitchFamily="34" charset="0"/>
                        </a:rPr>
                        <a:t>Geomatics Recruitment &amp; Liaison</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18E"/>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4492753"/>
                  </a:ext>
                </a:extLst>
              </a:tr>
              <a:tr h="208657">
                <a:tc>
                  <a:txBody>
                    <a:bodyPr/>
                    <a:lstStyle/>
                    <a:p>
                      <a:pPr algn="l" fontAlgn="b"/>
                      <a:r>
                        <a:rPr lang="en-CA" sz="1400" b="0" i="0" u="none" strike="noStrike" dirty="0">
                          <a:solidFill>
                            <a:srgbClr val="000000"/>
                          </a:solidFill>
                          <a:effectLst/>
                          <a:latin typeface="Calibri" panose="020F0502020204030204" pitchFamily="34" charset="0"/>
                        </a:rPr>
                        <a:t>Expanded Profession TF</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7416660"/>
                  </a:ext>
                </a:extLst>
              </a:tr>
              <a:tr h="208657">
                <a:tc>
                  <a:txBody>
                    <a:bodyPr/>
                    <a:lstStyle/>
                    <a:p>
                      <a:pPr algn="l" fontAlgn="b"/>
                      <a:r>
                        <a:rPr lang="en-CA" sz="1400" b="0" i="0" u="none" strike="noStrike" dirty="0">
                          <a:solidFill>
                            <a:srgbClr val="000000"/>
                          </a:solidFill>
                          <a:effectLst/>
                          <a:latin typeface="Calibri" panose="020F0502020204030204" pitchFamily="34" charset="0"/>
                        </a:rPr>
                        <a:t>Public Awareness</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953061"/>
                  </a:ext>
                </a:extLst>
              </a:tr>
              <a:tr h="208657">
                <a:tc>
                  <a:txBody>
                    <a:bodyPr/>
                    <a:lstStyle/>
                    <a:p>
                      <a:pPr algn="l" fontAlgn="b"/>
                      <a:r>
                        <a:rPr lang="en-CA" sz="1400" b="0" i="0" u="none" strike="noStrike">
                          <a:solidFill>
                            <a:srgbClr val="000000"/>
                          </a:solidFill>
                          <a:effectLst/>
                          <a:latin typeface="Calibri" panose="020F0502020204030204" pitchFamily="34" charset="0"/>
                        </a:rPr>
                        <a:t>University &amp; College Liaison</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appoint chair</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3029191"/>
                  </a:ext>
                </a:extLst>
              </a:tr>
              <a:tr h="208657">
                <a:tc>
                  <a:txBody>
                    <a:bodyPr/>
                    <a:lstStyle/>
                    <a:p>
                      <a:pPr algn="l" fontAlgn="b"/>
                      <a:r>
                        <a:rPr lang="en-CA" sz="1400" b="0" i="0" u="none" strike="noStrike" dirty="0">
                          <a:solidFill>
                            <a:srgbClr val="000000"/>
                          </a:solidFill>
                          <a:effectLst/>
                          <a:latin typeface="Calibri" panose="020F0502020204030204" pitchFamily="34" charset="0"/>
                        </a:rPr>
                        <a:t>Website Maintenance</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18E"/>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946902"/>
                  </a:ext>
                </a:extLst>
              </a:tr>
              <a:tr h="208657">
                <a:tc>
                  <a:txBody>
                    <a:bodyPr/>
                    <a:lstStyle/>
                    <a:p>
                      <a:pPr algn="l" fontAlgn="b"/>
                      <a:r>
                        <a:rPr lang="en-CA" sz="1400" b="0" i="0" u="none" strike="noStrike">
                          <a:solidFill>
                            <a:srgbClr val="000000"/>
                          </a:solidFill>
                          <a:effectLst/>
                          <a:latin typeface="Calibri" panose="020F0502020204030204" pitchFamily="34" charset="0"/>
                        </a:rPr>
                        <a:t>Municipal Surveyors</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2560689"/>
                  </a:ext>
                </a:extLst>
              </a:tr>
              <a:tr h="208657">
                <a:tc>
                  <a:txBody>
                    <a:bodyPr/>
                    <a:lstStyle/>
                    <a:p>
                      <a:pPr algn="l" fontAlgn="b"/>
                      <a:r>
                        <a:rPr lang="en-CA" sz="1400" b="0" i="0" u="none" strike="noStrike">
                          <a:solidFill>
                            <a:srgbClr val="000000"/>
                          </a:solidFill>
                          <a:effectLst/>
                          <a:latin typeface="Calibri" panose="020F0502020204030204" pitchFamily="34" charset="0"/>
                        </a:rPr>
                        <a:t>AGM</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0725283"/>
                  </a:ext>
                </a:extLst>
              </a:tr>
              <a:tr h="208657">
                <a:tc>
                  <a:txBody>
                    <a:bodyPr/>
                    <a:lstStyle/>
                    <a:p>
                      <a:pPr algn="l" fontAlgn="b"/>
                      <a:r>
                        <a:rPr lang="en-CA" sz="1400" b="0" i="0" u="none" strike="noStrike">
                          <a:solidFill>
                            <a:srgbClr val="000000"/>
                          </a:solidFill>
                          <a:effectLst/>
                          <a:latin typeface="Calibri" panose="020F0502020204030204" pitchFamily="34" charset="0"/>
                        </a:rPr>
                        <a:t>Archival and Historical</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5269195"/>
                  </a:ext>
                </a:extLst>
              </a:tr>
              <a:tr h="208657">
                <a:tc>
                  <a:txBody>
                    <a:bodyPr/>
                    <a:lstStyle/>
                    <a:p>
                      <a:pPr algn="l" fontAlgn="b"/>
                      <a:r>
                        <a:rPr lang="en-CA" sz="1400" b="0" i="0" u="none" strike="noStrike">
                          <a:solidFill>
                            <a:srgbClr val="000000"/>
                          </a:solidFill>
                          <a:effectLst/>
                          <a:latin typeface="Calibri" panose="020F0502020204030204" pitchFamily="34" charset="0"/>
                        </a:rPr>
                        <a:t>Insurance Advisory</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FFBF"/>
                    </a:solidFill>
                  </a:tcPr>
                </a:tc>
                <a:tc>
                  <a:txBody>
                    <a:bodyPr/>
                    <a:lstStyle/>
                    <a:p>
                      <a:pPr algn="l" fontAlgn="b"/>
                      <a:r>
                        <a:rPr lang="en-CA" sz="1400" b="0" i="0" u="none" strike="noStrike" dirty="0">
                          <a:solidFill>
                            <a:srgbClr val="000000"/>
                          </a:solidFill>
                          <a:effectLst/>
                          <a:latin typeface="Calibri" panose="020F0502020204030204" pitchFamily="34" charset="0"/>
                        </a:rPr>
                        <a:t> </a:t>
                      </a:r>
                    </a:p>
                  </a:txBody>
                  <a:tcPr marL="6003" marR="6003" marT="6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0557360"/>
                  </a:ext>
                </a:extLst>
              </a:tr>
            </a:tbl>
          </a:graphicData>
        </a:graphic>
      </p:graphicFrame>
    </p:spTree>
    <p:extLst>
      <p:ext uri="{BB962C8B-B14F-4D97-AF65-F5344CB8AC3E}">
        <p14:creationId xmlns:p14="http://schemas.microsoft.com/office/powerpoint/2010/main" val="21203677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Statutory Committee - Fees Mediation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pPr>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Procedural Manual reviewed regularly</a:t>
            </a:r>
          </a:p>
          <a:p>
            <a:pPr>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Decisions or Interim decisions issued within 60 days of parties delivering final submissions</a:t>
            </a:r>
          </a:p>
          <a:p>
            <a:pPr>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Annual reporting completed on (likely by Registrar):</a:t>
            </a:r>
          </a:p>
          <a:p>
            <a:pPr lvl="1" indent="-257175">
              <a:buFont typeface="Arial" panose="020B0604020202020204" pitchFamily="34" charset="0"/>
              <a:buChar char="•"/>
              <a:defRPr/>
            </a:pPr>
            <a:r>
              <a:rPr kumimoji="0" lang="en-US" sz="1500" b="0" i="0" u="none" strike="noStrike" kern="1200" cap="none" spc="0" normalizeH="0" baseline="0" noProof="0" dirty="0">
                <a:ln>
                  <a:noFill/>
                </a:ln>
                <a:solidFill>
                  <a:srgbClr val="000000"/>
                </a:solidFill>
                <a:effectLst/>
                <a:uLnTx/>
                <a:uFillTx/>
                <a:latin typeface="Calibri"/>
                <a:ea typeface="ＭＳ Ｐゴシック" charset="-128"/>
              </a:rPr>
              <a:t>Number of Mediations</a:t>
            </a:r>
          </a:p>
          <a:p>
            <a:pPr lvl="1" indent="-257175">
              <a:buFont typeface="Arial" panose="020B0604020202020204" pitchFamily="34" charset="0"/>
              <a:buChar char="•"/>
              <a:defRPr/>
            </a:pPr>
            <a:r>
              <a:rPr kumimoji="0" lang="en-US" sz="1500" b="0" i="0" u="none" strike="noStrike" kern="1200" cap="none" spc="0" normalizeH="0" baseline="0" noProof="0" dirty="0">
                <a:ln>
                  <a:noFill/>
                </a:ln>
                <a:solidFill>
                  <a:srgbClr val="000000"/>
                </a:solidFill>
                <a:effectLst/>
                <a:uLnTx/>
                <a:uFillTx/>
                <a:latin typeface="Calibri"/>
                <a:ea typeface="ＭＳ Ｐゴシック" charset="-128"/>
              </a:rPr>
              <a:t>Number of Arbitrations</a:t>
            </a:r>
          </a:p>
          <a:p>
            <a:pPr lvl="1" indent="-257175">
              <a:buFont typeface="Arial" panose="020B0604020202020204" pitchFamily="34" charset="0"/>
              <a:buChar char="•"/>
              <a:defRPr/>
            </a:pPr>
            <a:r>
              <a:rPr kumimoji="0" lang="en-US" sz="1500" b="0" i="0" u="none" strike="noStrike" kern="1200" cap="none" spc="0" normalizeH="0" baseline="0" noProof="0" dirty="0">
                <a:ln>
                  <a:noFill/>
                </a:ln>
                <a:solidFill>
                  <a:srgbClr val="000000"/>
                </a:solidFill>
                <a:effectLst/>
                <a:uLnTx/>
                <a:uFillTx/>
                <a:latin typeface="Calibri"/>
                <a:ea typeface="ＭＳ Ｐゴシック" charset="-128"/>
              </a:rPr>
              <a:t>Average time to resolve fee complaints</a:t>
            </a:r>
          </a:p>
          <a:p>
            <a:pPr marL="0" indent="0">
              <a:buNone/>
            </a:pP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rPr>
              <a:t>One case has been resolved</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rPr>
              <a:t>The second case appears to have been resolved between both parties.  The Presiding Officer (Brent) continues to follow up to ensure finalization that this happens. </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CA" sz="1800" dirty="0">
                <a:solidFill>
                  <a:srgbClr val="000000"/>
                </a:solidFill>
                <a:latin typeface="Calibri" panose="020F0502020204030204" pitchFamily="34" charset="0"/>
                <a:ea typeface="Calibri" panose="020F0502020204030204" pitchFamily="34" charset="0"/>
              </a:rPr>
              <a:t>Mediation training complete for most members</a:t>
            </a:r>
            <a:endParaRPr kumimoji="0" lang="en-CA"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a:p>
            <a:pPr marL="0" indent="0">
              <a:buNone/>
            </a:pPr>
            <a:endParaRPr lang="en-US" sz="1400"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35</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923330"/>
          </a:xfrm>
          <a:prstGeom prst="rect">
            <a:avLst/>
          </a:prstGeom>
          <a:noFill/>
          <a:ln>
            <a:solidFill>
              <a:schemeClr val="tx1"/>
            </a:solidFill>
          </a:ln>
        </p:spPr>
        <p:txBody>
          <a:bodyPr wrap="square" rtlCol="0">
            <a:spAutoFit/>
          </a:bodyPr>
          <a:lstStyle/>
          <a:p>
            <a:r>
              <a:rPr lang="en-US" u="sng" dirty="0"/>
              <a:t>Other Comments</a:t>
            </a:r>
          </a:p>
          <a:p>
            <a:endParaRPr lang="en-US" dirty="0"/>
          </a:p>
          <a:p>
            <a:r>
              <a:rPr lang="en-CA" dirty="0"/>
              <a:t>Working on update to manual</a:t>
            </a:r>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646331"/>
          </a:xfrm>
          <a:prstGeom prst="rect">
            <a:avLst/>
          </a:prstGeom>
          <a:noFill/>
        </p:spPr>
        <p:txBody>
          <a:bodyPr wrap="square" rtlCol="0">
            <a:spAutoFit/>
          </a:bodyPr>
          <a:lstStyle/>
          <a:p>
            <a:r>
              <a:rPr lang="en-US" u="sng" dirty="0"/>
              <a:t>Status: (e.g. On-track)</a:t>
            </a:r>
          </a:p>
          <a:p>
            <a:r>
              <a:rPr lang="en-CA" dirty="0"/>
              <a:t>On track</a:t>
            </a:r>
          </a:p>
        </p:txBody>
      </p:sp>
    </p:spTree>
    <p:extLst>
      <p:ext uri="{BB962C8B-B14F-4D97-AF65-F5344CB8AC3E}">
        <p14:creationId xmlns:p14="http://schemas.microsoft.com/office/powerpoint/2010/main" val="2329413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 statutory Committee  - Government Relations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sz="1800" dirty="0"/>
              <a:t>Meetings held with Key ministries: MNRF, MGCS and MTO annually</a:t>
            </a:r>
          </a:p>
          <a:p>
            <a:r>
              <a:rPr lang="en-US" sz="1800" dirty="0"/>
              <a:t>Issues requiring attention addressed</a:t>
            </a:r>
          </a:p>
          <a:p>
            <a:pPr marL="0" indent="0">
              <a:buNone/>
            </a:pP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p>
          <a:p>
            <a:r>
              <a:rPr lang="en-US" sz="1800" dirty="0"/>
              <a:t>ED met with three government leads to discuss survey reviews</a:t>
            </a:r>
          </a:p>
          <a:p>
            <a:r>
              <a:rPr lang="en-US" sz="1800" dirty="0"/>
              <a:t>ED sat on interview panel with MNRF</a:t>
            </a:r>
          </a:p>
          <a:p>
            <a:r>
              <a:rPr lang="en-US" sz="1800" dirty="0"/>
              <a:t>Letters sent out to all municipalities</a:t>
            </a:r>
          </a:p>
          <a:p>
            <a:r>
              <a:rPr lang="en-US" sz="1800" dirty="0"/>
              <a:t>Committee has not met</a:t>
            </a:r>
          </a:p>
          <a:p>
            <a:r>
              <a:rPr lang="en-US" sz="1800" dirty="0"/>
              <a:t>ED met with Deputy Minister MNRF</a:t>
            </a:r>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36</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923330"/>
          </a:xfrm>
          <a:prstGeom prst="rect">
            <a:avLst/>
          </a:prstGeom>
          <a:noFill/>
          <a:ln>
            <a:solidFill>
              <a:schemeClr val="tx1"/>
            </a:solidFill>
          </a:ln>
        </p:spPr>
        <p:txBody>
          <a:bodyPr wrap="square" rtlCol="0">
            <a:spAutoFit/>
          </a:bodyPr>
          <a:lstStyle/>
          <a:p>
            <a:r>
              <a:rPr lang="en-US" u="sng" dirty="0"/>
              <a:t>Other Comments</a:t>
            </a:r>
          </a:p>
          <a:p>
            <a:endParaRPr lang="en-US" dirty="0"/>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a:t>
            </a:r>
          </a:p>
          <a:p>
            <a:r>
              <a:rPr lang="en-US" dirty="0"/>
              <a:t>Inactive</a:t>
            </a:r>
          </a:p>
          <a:p>
            <a:endParaRPr lang="en-CA" dirty="0"/>
          </a:p>
        </p:txBody>
      </p:sp>
    </p:spTree>
    <p:extLst>
      <p:ext uri="{BB962C8B-B14F-4D97-AF65-F5344CB8AC3E}">
        <p14:creationId xmlns:p14="http://schemas.microsoft.com/office/powerpoint/2010/main" val="360203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Legislation and Regulations Task Force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p>
          <a:p>
            <a:pPr marL="342900" lvl="0" indent="-342900">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Committee is still waiting for the completed “Black-Corner Copies”</a:t>
            </a:r>
            <a:endParaRPr lang="en-CA"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Determine where to derive suitable and progressive legislative change</a:t>
            </a:r>
            <a:endParaRPr lang="en-CA"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CA" sz="1800" dirty="0">
                <a:effectLst/>
                <a:latin typeface="Calibri" panose="020F0502020204030204" pitchFamily="34" charset="0"/>
                <a:ea typeface="Times New Roman" panose="02020603050405020304" pitchFamily="18" charset="0"/>
              </a:rPr>
              <a:t>Determine Suitable </a:t>
            </a:r>
            <a:r>
              <a:rPr lang="en-CA" sz="1800" i="1" dirty="0">
                <a:effectLst/>
                <a:latin typeface="Calibri" panose="020F0502020204030204" pitchFamily="34" charset="0"/>
                <a:ea typeface="Times New Roman" panose="02020603050405020304" pitchFamily="18" charset="0"/>
              </a:rPr>
              <a:t>Act </a:t>
            </a:r>
            <a:r>
              <a:rPr lang="en-CA" sz="1800" dirty="0">
                <a:effectLst/>
                <a:latin typeface="Calibri" panose="020F0502020204030204" pitchFamily="34" charset="0"/>
                <a:ea typeface="Times New Roman" panose="02020603050405020304" pitchFamily="18" charset="0"/>
              </a:rPr>
              <a:t>Changes</a:t>
            </a:r>
            <a:endParaRPr lang="en-CA" sz="1800" dirty="0">
              <a:effectLst/>
              <a:latin typeface="Calibri" panose="020F0502020204030204" pitchFamily="34" charset="0"/>
              <a:ea typeface="Calibri" panose="020F0502020204030204" pitchFamily="34" charset="0"/>
            </a:endParaRPr>
          </a:p>
          <a:p>
            <a:pPr marL="0" indent="0">
              <a:buNone/>
            </a:pPr>
            <a:endParaRPr lang="en-US"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endParaRPr lang="en-US" dirty="0"/>
          </a:p>
          <a:p>
            <a:pPr marL="342900" lvl="0" indent="-342900">
              <a:buFont typeface="Symbol" panose="05050102010706020507" pitchFamily="18" charset="2"/>
              <a:buChar char=""/>
            </a:pPr>
            <a:r>
              <a:rPr lang="en-CA" sz="1800" dirty="0">
                <a:effectLst/>
                <a:latin typeface="Calibri" panose="020F0502020204030204" pitchFamily="34" charset="0"/>
                <a:ea typeface="Times New Roman" panose="02020603050405020304" pitchFamily="18" charset="0"/>
              </a:rPr>
              <a:t>Act Changes have passed final reading</a:t>
            </a:r>
            <a:endParaRPr lang="en-CA"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CA" sz="1800" dirty="0">
                <a:effectLst/>
                <a:latin typeface="Calibri" panose="020F0502020204030204" pitchFamily="34" charset="0"/>
                <a:ea typeface="Times New Roman" panose="02020603050405020304" pitchFamily="18" charset="0"/>
              </a:rPr>
              <a:t>Final review of regulation changes finished after being returned by MNRF legal team – looking for Council approval</a:t>
            </a:r>
            <a:endParaRPr lang="en-CA" sz="1800" dirty="0">
              <a:effectLst/>
              <a:latin typeface="Calibri" panose="020F0502020204030204" pitchFamily="34" charset="0"/>
              <a:ea typeface="Calibri" panose="020F0502020204030204" pitchFamily="34" charset="0"/>
            </a:endParaRPr>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37</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923330"/>
          </a:xfrm>
          <a:prstGeom prst="rect">
            <a:avLst/>
          </a:prstGeom>
          <a:noFill/>
          <a:ln>
            <a:solidFill>
              <a:schemeClr val="tx1"/>
            </a:solidFill>
          </a:ln>
        </p:spPr>
        <p:txBody>
          <a:bodyPr wrap="square" rtlCol="0">
            <a:spAutoFit/>
          </a:bodyPr>
          <a:lstStyle/>
          <a:p>
            <a:r>
              <a:rPr lang="en-US" u="sng" dirty="0"/>
              <a:t>Other Comments</a:t>
            </a:r>
          </a:p>
          <a:p>
            <a:endParaRPr lang="en-US" dirty="0"/>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646331"/>
          </a:xfrm>
          <a:prstGeom prst="rect">
            <a:avLst/>
          </a:prstGeom>
          <a:noFill/>
        </p:spPr>
        <p:txBody>
          <a:bodyPr wrap="square" rtlCol="0">
            <a:spAutoFit/>
          </a:bodyPr>
          <a:lstStyle/>
          <a:p>
            <a:r>
              <a:rPr lang="en-US" u="sng" dirty="0"/>
              <a:t>Status: (e.g. On-track, behind schedule)</a:t>
            </a:r>
          </a:p>
          <a:p>
            <a:r>
              <a:rPr lang="en-CA" dirty="0"/>
              <a:t>On Track</a:t>
            </a:r>
          </a:p>
        </p:txBody>
      </p:sp>
    </p:spTree>
    <p:extLst>
      <p:ext uri="{BB962C8B-B14F-4D97-AF65-F5344CB8AC3E}">
        <p14:creationId xmlns:p14="http://schemas.microsoft.com/office/powerpoint/2010/main" val="680798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Statutory Committee  - Nominating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sz="1800" dirty="0"/>
              <a:t>By August 31st elect a chair from its members</a:t>
            </a:r>
          </a:p>
          <a:p>
            <a:r>
              <a:rPr lang="en-US" sz="1800" dirty="0"/>
              <a:t>By November 15</a:t>
            </a:r>
            <a:r>
              <a:rPr lang="en-US" sz="1800" baseline="30000" dirty="0"/>
              <a:t>th</a:t>
            </a:r>
            <a:r>
              <a:rPr lang="en-US" sz="1800" dirty="0"/>
              <a:t> send the Registrar a slate of candidates nominated for Council</a:t>
            </a:r>
          </a:p>
          <a:p>
            <a:r>
              <a:rPr lang="en-US" sz="1800" dirty="0"/>
              <a:t>Give consideration to diversity in their selections</a:t>
            </a:r>
          </a:p>
          <a:p>
            <a:pPr marL="0" indent="0">
              <a:buNone/>
            </a:pP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p>
          <a:p>
            <a:r>
              <a:rPr lang="en-US" sz="1800" dirty="0"/>
              <a:t>Dan </a:t>
            </a:r>
            <a:r>
              <a:rPr lang="en-US" sz="1800" dirty="0" err="1"/>
              <a:t>Dzaldov</a:t>
            </a:r>
            <a:r>
              <a:rPr lang="en-US" sz="1800" dirty="0"/>
              <a:t> has been elected Chair</a:t>
            </a:r>
          </a:p>
          <a:p>
            <a:r>
              <a:rPr lang="en-US" sz="1800" dirty="0"/>
              <a:t>First Notice published in the In Sight on Aug. 14</a:t>
            </a:r>
          </a:p>
          <a:p>
            <a:r>
              <a:rPr lang="en-US" sz="1800" dirty="0"/>
              <a:t>The last meeting took place on Sept. 9</a:t>
            </a:r>
          </a:p>
          <a:p>
            <a:r>
              <a:rPr lang="en-US" sz="1800" dirty="0"/>
              <a:t>Nomination report submitted to the Registrar on September 9</a:t>
            </a:r>
            <a:endParaRPr lang="en-CA" sz="1800" dirty="0"/>
          </a:p>
          <a:p>
            <a:endParaRPr lang="en-US" sz="1800"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38</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646331"/>
          </a:xfrm>
          <a:prstGeom prst="rect">
            <a:avLst/>
          </a:prstGeom>
          <a:noFill/>
          <a:ln>
            <a:solidFill>
              <a:schemeClr val="tx1"/>
            </a:solidFill>
          </a:ln>
        </p:spPr>
        <p:txBody>
          <a:bodyPr wrap="square" rtlCol="0">
            <a:spAutoFit/>
          </a:bodyPr>
          <a:lstStyle/>
          <a:p>
            <a:r>
              <a:rPr lang="en-US" u="sng" dirty="0"/>
              <a:t>Other Comments</a:t>
            </a:r>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On Track</a:t>
            </a:r>
          </a:p>
          <a:p>
            <a:endParaRPr lang="en-CA" dirty="0"/>
          </a:p>
        </p:txBody>
      </p:sp>
    </p:spTree>
    <p:extLst>
      <p:ext uri="{BB962C8B-B14F-4D97-AF65-F5344CB8AC3E}">
        <p14:creationId xmlns:p14="http://schemas.microsoft.com/office/powerpoint/2010/main" val="3269256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Statutory Committee  - Registration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sz="1600" dirty="0"/>
              <a:t>Procedural Manual reviewed regularly</a:t>
            </a:r>
          </a:p>
          <a:p>
            <a:r>
              <a:rPr lang="en-US" sz="1600" dirty="0"/>
              <a:t>Decisions or Interim decisions issued within 60 days of applications to the Committee.</a:t>
            </a:r>
          </a:p>
          <a:p>
            <a:r>
              <a:rPr lang="en-US" sz="1600" dirty="0"/>
              <a:t>Annual reporting completed on (likely by Registrar):</a:t>
            </a:r>
          </a:p>
          <a:p>
            <a:r>
              <a:rPr lang="en-US" sz="1600" dirty="0"/>
              <a:t>Number and type of hearings</a:t>
            </a:r>
          </a:p>
          <a:p>
            <a:r>
              <a:rPr lang="en-US" sz="1600" dirty="0"/>
              <a:t>Average time to resolve application</a:t>
            </a:r>
          </a:p>
          <a:p>
            <a:pPr marL="0" indent="0">
              <a:buNone/>
            </a:pP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p>
          <a:p>
            <a:r>
              <a:rPr lang="en-US" sz="1600" dirty="0"/>
              <a:t>Applications usually take 1-2 weeks to resolve. These have been done most recently via email</a:t>
            </a:r>
          </a:p>
          <a:p>
            <a:r>
              <a:rPr lang="en-US" sz="1600" dirty="0"/>
              <a:t>Usually 1-2 applications per year</a:t>
            </a:r>
          </a:p>
          <a:p>
            <a:r>
              <a:rPr lang="en-US" sz="1600" dirty="0"/>
              <a:t>Most current applications have been requests for OLS' to be able to have one OLS to operate more than 1 office under 1 C of A</a:t>
            </a:r>
          </a:p>
          <a:p>
            <a:pPr marL="0" indent="0">
              <a:buNone/>
            </a:pPr>
            <a:endParaRPr lang="en-US"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39</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923330"/>
          </a:xfrm>
          <a:prstGeom prst="rect">
            <a:avLst/>
          </a:prstGeom>
          <a:noFill/>
          <a:ln>
            <a:solidFill>
              <a:schemeClr val="tx1"/>
            </a:solidFill>
          </a:ln>
        </p:spPr>
        <p:txBody>
          <a:bodyPr wrap="square" rtlCol="0">
            <a:spAutoFit/>
          </a:bodyPr>
          <a:lstStyle/>
          <a:p>
            <a:r>
              <a:rPr lang="en-US" u="sng" dirty="0"/>
              <a:t>Other Comments</a:t>
            </a:r>
          </a:p>
          <a:p>
            <a:r>
              <a:rPr lang="en-US" dirty="0"/>
              <a:t>No hearings have been requested</a:t>
            </a:r>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Inactive</a:t>
            </a:r>
          </a:p>
          <a:p>
            <a:endParaRPr lang="en-CA" dirty="0"/>
          </a:p>
        </p:txBody>
      </p:sp>
    </p:spTree>
    <p:extLst>
      <p:ext uri="{BB962C8B-B14F-4D97-AF65-F5344CB8AC3E}">
        <p14:creationId xmlns:p14="http://schemas.microsoft.com/office/powerpoint/2010/main" val="2379798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Fair Fees for Field Notes Task Force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sz="1800" dirty="0"/>
              <a:t>Report considering the “reasonable fees” for survey records.</a:t>
            </a:r>
            <a:endParaRPr lang="en-CA" sz="1800"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endParaRPr lang="en-US" dirty="0"/>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Calibri"/>
                <a:ea typeface="ＭＳ Ｐゴシック" charset="-128"/>
              </a:rPr>
              <a:t>Prepared a final report to Council advising of the average fees being paid for field notes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Calibri"/>
                <a:ea typeface="ＭＳ Ｐゴシック" charset="-128"/>
              </a:rPr>
              <a:t>Drafted a bulletin for Council establishing maximum pricing for survey record searches. This bulletin was passed as Bulletin 2020-01, (Pricing of Field Notes and Survey Records)</a:t>
            </a:r>
          </a:p>
          <a:p>
            <a:pPr marL="0" indent="0">
              <a:buNone/>
            </a:pPr>
            <a:endParaRPr lang="en-CA" sz="1800"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40</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978729"/>
          </a:xfrm>
          <a:prstGeom prst="rect">
            <a:avLst/>
          </a:prstGeom>
          <a:noFill/>
          <a:ln>
            <a:solidFill>
              <a:schemeClr val="tx1"/>
            </a:solidFill>
          </a:ln>
        </p:spPr>
        <p:txBody>
          <a:bodyPr wrap="square" rtlCol="0">
            <a:spAutoFit/>
          </a:bodyPr>
          <a:lstStyle/>
          <a:p>
            <a:r>
              <a:rPr lang="en-US" u="sng" dirty="0"/>
              <a:t>Other Comments</a:t>
            </a:r>
          </a:p>
          <a:p>
            <a:pPr marR="0" lvl="0" algn="l" defTabSz="914400" rtl="0" eaLnBrk="1" fontAlgn="base" latinLnBrk="0" hangingPunct="1">
              <a:lnSpc>
                <a:spcPct val="100000"/>
              </a:lnSpc>
              <a:spcBef>
                <a:spcPct val="20000"/>
              </a:spcBef>
              <a:spcAft>
                <a:spcPct val="0"/>
              </a:spcAft>
              <a:buClrTx/>
              <a:buSzTx/>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The Task Force will be performing another survey of the membership in 2021</a:t>
            </a:r>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Inactive</a:t>
            </a:r>
          </a:p>
          <a:p>
            <a:endParaRPr lang="en-CA" dirty="0"/>
          </a:p>
        </p:txBody>
      </p:sp>
    </p:spTree>
    <p:extLst>
      <p:ext uri="{BB962C8B-B14F-4D97-AF65-F5344CB8AC3E}">
        <p14:creationId xmlns:p14="http://schemas.microsoft.com/office/powerpoint/2010/main" val="31214604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Statutory Committee  - Complaints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sz="1800" dirty="0"/>
              <a:t>Procedural Manual reviewed regularly</a:t>
            </a:r>
          </a:p>
          <a:p>
            <a:r>
              <a:rPr lang="en-US" sz="1800" dirty="0"/>
              <a:t>Disposed of </a:t>
            </a:r>
            <a:r>
              <a:rPr lang="en-US" sz="1800" dirty="0">
                <a:solidFill>
                  <a:srgbClr val="000000"/>
                </a:solidFill>
              </a:rPr>
              <a:t>complaints within 90 days </a:t>
            </a:r>
            <a:r>
              <a:rPr lang="en-US" sz="1800" dirty="0"/>
              <a:t>after the day the complaint was filed {Surveyors Act s. 23(3)(b)}</a:t>
            </a:r>
          </a:p>
          <a:p>
            <a:pPr marL="0" indent="0">
              <a:buNone/>
            </a:pPr>
            <a:endParaRPr lang="en-US" sz="1400" dirty="0"/>
          </a:p>
          <a:p>
            <a:pPr marL="0" indent="0">
              <a:buNone/>
            </a:pP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In 2020 we had 29 formal complaints.  11 of these 29 complaints were initiated by 3 complainants (we average 17 complaints per year)</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A temporary Complaints Committee dealt with 4 of these files.</a:t>
            </a:r>
          </a:p>
          <a:p>
            <a:pPr lvl="0">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The statutory Committee currently has 10 files in </a:t>
            </a:r>
            <a:r>
              <a:rPr lang="en-US" sz="1200" dirty="0">
                <a:solidFill>
                  <a:srgbClr val="000000"/>
                </a:solidFill>
              </a:rPr>
              <a:t>progress</a:t>
            </a:r>
          </a:p>
          <a:p>
            <a:pPr lvl="0">
              <a:defRPr/>
            </a:pPr>
            <a:r>
              <a:rPr lang="en-US" sz="1200" dirty="0">
                <a:solidFill>
                  <a:srgbClr val="000000"/>
                </a:solidFill>
              </a:rPr>
              <a:t>The Committee continues work on amendments to its manual.  </a:t>
            </a:r>
          </a:p>
          <a:p>
            <a:pPr lvl="0">
              <a:defRPr/>
            </a:pPr>
            <a:r>
              <a:rPr lang="en-US" sz="1200" dirty="0">
                <a:solidFill>
                  <a:srgbClr val="000000"/>
                </a:solidFill>
              </a:rPr>
              <a:t>We’re still planning to make amendments regarding how we deal with complaints against former members.  (Workload has interfered)</a:t>
            </a:r>
            <a:endParaRPr lang="en-CA" sz="1200" dirty="0">
              <a:solidFill>
                <a:srgbClr val="000000"/>
              </a:solidFill>
            </a:endParaRP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000000"/>
              </a:solidFill>
              <a:effectLst/>
              <a:uLnTx/>
              <a:uFillTx/>
              <a:latin typeface="Calibri"/>
              <a:ea typeface="ＭＳ Ｐゴシック" charset="-128"/>
            </a:endParaRPr>
          </a:p>
          <a:p>
            <a:pPr>
              <a:buFontTx/>
              <a:buChar char="-"/>
            </a:pPr>
            <a:endParaRPr lang="en-US" sz="1400" dirty="0">
              <a:solidFill>
                <a:srgbClr val="000000"/>
              </a:solidFill>
            </a:endParaRPr>
          </a:p>
          <a:p>
            <a:pPr>
              <a:buFontTx/>
              <a:buChar char="-"/>
            </a:pPr>
            <a:endParaRPr lang="en-US" sz="1400" dirty="0">
              <a:solidFill>
                <a:srgbClr val="000000"/>
              </a:solidFill>
            </a:endParaRPr>
          </a:p>
          <a:p>
            <a:pPr marL="0" indent="0">
              <a:buNone/>
            </a:pPr>
            <a:endParaRPr lang="en-US"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41</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75913" y="5013177"/>
            <a:ext cx="8229600" cy="2111347"/>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Need additional members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Need to find a way of balancing workload, particularly in advance of meetings and away from the Chair</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Need to find a better way of using the AOLS portal</a:t>
            </a:r>
          </a:p>
          <a:p>
            <a:endParaRPr lang="en-US" sz="1200" dirty="0">
              <a:ea typeface="ＭＳ Ｐゴシック" charset="-128"/>
            </a:endParaRPr>
          </a:p>
          <a:p>
            <a:br>
              <a:rPr lang="en-US" sz="1400" dirty="0">
                <a:ea typeface="ＭＳ Ｐゴシック" charset="-128"/>
              </a:rPr>
            </a:br>
            <a:endParaRPr lang="en-US" sz="1400" dirty="0">
              <a:ea typeface="ＭＳ Ｐゴシック" charset="-128"/>
            </a:endParaRPr>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646331"/>
          </a:xfrm>
          <a:prstGeom prst="rect">
            <a:avLst/>
          </a:prstGeom>
          <a:noFill/>
        </p:spPr>
        <p:txBody>
          <a:bodyPr wrap="square" rtlCol="0">
            <a:spAutoFit/>
          </a:bodyPr>
          <a:lstStyle/>
          <a:p>
            <a:r>
              <a:rPr lang="en-US" u="sng" dirty="0"/>
              <a:t>Status: (e.g. On-track, behind schedule)</a:t>
            </a:r>
            <a:r>
              <a:rPr lang="en-US" dirty="0"/>
              <a:t>	</a:t>
            </a:r>
          </a:p>
          <a:p>
            <a:r>
              <a:rPr lang="en-US" dirty="0"/>
              <a:t>On Track</a:t>
            </a:r>
          </a:p>
        </p:txBody>
      </p:sp>
    </p:spTree>
    <p:extLst>
      <p:ext uri="{BB962C8B-B14F-4D97-AF65-F5344CB8AC3E}">
        <p14:creationId xmlns:p14="http://schemas.microsoft.com/office/powerpoint/2010/main" val="1518241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Statutory Committee  - Discipline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444145"/>
            <a:ext cx="4038600" cy="3569032"/>
          </a:xfrm>
          <a:ln>
            <a:solidFill>
              <a:schemeClr val="tx1"/>
            </a:solidFill>
          </a:ln>
        </p:spPr>
        <p:txBody>
          <a:bodyPr/>
          <a:lstStyle/>
          <a:p>
            <a:pPr marL="0" indent="0">
              <a:buNone/>
            </a:pPr>
            <a:r>
              <a:rPr lang="en-US" u="sng" dirty="0"/>
              <a:t>Key Commitments/Expectations</a:t>
            </a:r>
            <a:endParaRPr lang="en-US" dirty="0"/>
          </a:p>
          <a:p>
            <a:r>
              <a:rPr lang="en-US" sz="1400" dirty="0"/>
              <a:t>Procedural Manual reviewed regularly</a:t>
            </a:r>
          </a:p>
          <a:p>
            <a:r>
              <a:rPr lang="en-US" sz="1400" dirty="0"/>
              <a:t>Hearings scheduled within 60 days</a:t>
            </a:r>
          </a:p>
          <a:p>
            <a:r>
              <a:rPr lang="en-US" sz="1400" dirty="0"/>
              <a:t>Written orders and reasons issued after hearing within 30 days</a:t>
            </a:r>
          </a:p>
          <a:p>
            <a:r>
              <a:rPr lang="en-US" sz="1400" dirty="0"/>
              <a:t>Annual reporting completed on:</a:t>
            </a:r>
          </a:p>
          <a:p>
            <a:pPr lvl="1"/>
            <a:r>
              <a:rPr lang="en-US" sz="1100" dirty="0"/>
              <a:t>% of Joint submissions	</a:t>
            </a:r>
          </a:p>
          <a:p>
            <a:pPr lvl="1"/>
            <a:r>
              <a:rPr lang="en-US" sz="1100" dirty="0"/>
              <a:t>% of decisions with appeals</a:t>
            </a:r>
          </a:p>
          <a:p>
            <a:pPr lvl="1"/>
            <a:r>
              <a:rPr lang="en-US" sz="1100" dirty="0"/>
              <a:t># of days to schedule a hearing after Council referral (expected 60 days)</a:t>
            </a:r>
          </a:p>
          <a:p>
            <a:pPr lvl="1"/>
            <a:r>
              <a:rPr lang="en-US" sz="1100" dirty="0"/>
              <a:t># of days to deliver written Order and Reasons after hearing (expected 30 days)</a:t>
            </a:r>
          </a:p>
          <a:p>
            <a:pPr marL="0" indent="0">
              <a:buNone/>
            </a:pP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444145"/>
            <a:ext cx="4038600" cy="3569032"/>
          </a:xfrm>
          <a:ln>
            <a:solidFill>
              <a:schemeClr val="tx1"/>
            </a:solidFill>
          </a:ln>
        </p:spPr>
        <p:txBody>
          <a:bodyPr/>
          <a:lstStyle/>
          <a:p>
            <a:pPr marL="0" indent="0">
              <a:buNone/>
            </a:pPr>
            <a:r>
              <a:rPr lang="en-US" u="sng" dirty="0"/>
              <a:t>Progress</a:t>
            </a:r>
          </a:p>
          <a:p>
            <a:r>
              <a:rPr lang="en-US" sz="1400" dirty="0"/>
              <a:t>3 hearings held to date this year (all ended with joint submissions). 1 hearing was held using online mechanisms.</a:t>
            </a:r>
          </a:p>
          <a:p>
            <a:r>
              <a:rPr lang="en-US" sz="1400" dirty="0"/>
              <a:t>Decisions were posted to the website and In Sight.</a:t>
            </a:r>
          </a:p>
          <a:p>
            <a:r>
              <a:rPr lang="en-US" sz="1400" dirty="0"/>
              <a:t>All decisions have been published in the OPS magazine and one will be published </a:t>
            </a:r>
          </a:p>
          <a:p>
            <a:r>
              <a:rPr lang="en-US" sz="1400" dirty="0"/>
              <a:t>On November 12 &amp; 13, 2020, 10 members of the Discipline Committee completed both the basic and advanced modules of the Discipline Orientation Workshop offered by the Health Profession Regulators of Ontario (HPRO).  It is expected that the remaining 10 DC members will complete that training in Spring 2021</a:t>
            </a:r>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42</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646331"/>
          </a:xfrm>
          <a:prstGeom prst="rect">
            <a:avLst/>
          </a:prstGeom>
          <a:noFill/>
          <a:ln>
            <a:solidFill>
              <a:schemeClr val="tx1"/>
            </a:solidFill>
          </a:ln>
        </p:spPr>
        <p:txBody>
          <a:bodyPr wrap="square" rtlCol="0">
            <a:spAutoFit/>
          </a:bodyPr>
          <a:lstStyle/>
          <a:p>
            <a:r>
              <a:rPr lang="en-US" u="sng" dirty="0"/>
              <a:t>Other Comments</a:t>
            </a:r>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9833" y="5894687"/>
            <a:ext cx="8229600" cy="923330"/>
          </a:xfrm>
          <a:prstGeom prst="rect">
            <a:avLst/>
          </a:prstGeom>
          <a:noFill/>
        </p:spPr>
        <p:txBody>
          <a:bodyPr wrap="square" rtlCol="0">
            <a:spAutoFit/>
          </a:bodyPr>
          <a:lstStyle/>
          <a:p>
            <a:r>
              <a:rPr lang="en-US" u="sng" dirty="0"/>
              <a:t>Status: (e.g. On-track, behind schedule)</a:t>
            </a:r>
          </a:p>
          <a:p>
            <a:r>
              <a:rPr lang="en-US" dirty="0"/>
              <a:t>On Track</a:t>
            </a:r>
          </a:p>
          <a:p>
            <a:endParaRPr lang="en-CA" dirty="0"/>
          </a:p>
        </p:txBody>
      </p:sp>
    </p:spTree>
    <p:extLst>
      <p:ext uri="{BB962C8B-B14F-4D97-AF65-F5344CB8AC3E}">
        <p14:creationId xmlns:p14="http://schemas.microsoft.com/office/powerpoint/2010/main" val="15240933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Monument Protection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dirty="0"/>
              <a:t>Provide Public Awareness related to monument protection</a:t>
            </a:r>
          </a:p>
          <a:p>
            <a:r>
              <a:rPr lang="en-US" dirty="0"/>
              <a:t>Consider Deferred Monumentation</a:t>
            </a: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endParaRPr lang="en-US" dirty="0"/>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Calibri"/>
                <a:ea typeface="ＭＳ Ｐゴシック" charset="-128"/>
              </a:rPr>
              <a:t>Marketed the monumentation protection video prepared last year</a:t>
            </a:r>
            <a:endParaRPr kumimoji="0" lang="en-US" sz="1800" b="0" i="0" u="none" strike="noStrike" kern="1200" cap="none" spc="0" normalizeH="0" baseline="0" noProof="0" dirty="0">
              <a:ln>
                <a:noFill/>
              </a:ln>
              <a:solidFill>
                <a:srgbClr val="000000"/>
              </a:solidFill>
              <a:effectLst/>
              <a:uLnTx/>
              <a:uFillTx/>
              <a:latin typeface="Calibri"/>
              <a:ea typeface="ＭＳ Ｐゴシック" charset="-128"/>
            </a:endParaRP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800" b="0" i="0" u="none" strike="noStrike" kern="1200" cap="none" spc="0" normalizeH="0" baseline="0" noProof="0" dirty="0">
                <a:ln>
                  <a:noFill/>
                </a:ln>
                <a:solidFill>
                  <a:srgbClr val="000000"/>
                </a:solidFill>
                <a:effectLst/>
                <a:uLnTx/>
                <a:uFillTx/>
                <a:latin typeface="Calibri"/>
                <a:ea typeface="ＭＳ Ｐゴシック" charset="-128"/>
              </a:rPr>
              <a:t>The Committee did not meet for most of the year</a:t>
            </a:r>
          </a:p>
          <a:p>
            <a:endParaRPr lang="en-CA"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43</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701731"/>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Reconsideration of deferred monumentation.</a:t>
            </a:r>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Needs Attention – yet to consider deferred monumentation</a:t>
            </a:r>
          </a:p>
          <a:p>
            <a:endParaRPr lang="en-CA" dirty="0"/>
          </a:p>
        </p:txBody>
      </p:sp>
    </p:spTree>
    <p:extLst>
      <p:ext uri="{BB962C8B-B14F-4D97-AF65-F5344CB8AC3E}">
        <p14:creationId xmlns:p14="http://schemas.microsoft.com/office/powerpoint/2010/main" val="32625042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LRO Task Force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dirty="0"/>
              <a:t>Work with members and MGCS to address issues associated with the closure of the LRO counter service</a:t>
            </a:r>
          </a:p>
          <a:p>
            <a:pPr marL="0" indent="0">
              <a:buNone/>
            </a:pPr>
            <a:endParaRPr lang="en-US" dirty="0"/>
          </a:p>
          <a:p>
            <a:pPr marL="0" indent="0">
              <a:buNone/>
            </a:pPr>
            <a:endParaRPr lang="en-US" dirty="0"/>
          </a:p>
          <a:p>
            <a:pPr marL="0" indent="0">
              <a:buNone/>
            </a:pPr>
            <a:endParaRPr lang="en-US"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endParaRPr lang="en-US" dirty="0"/>
          </a:p>
          <a:p>
            <a:r>
              <a:rPr lang="en-US" sz="2000" dirty="0"/>
              <a:t>Reviewed results of member survey</a:t>
            </a:r>
          </a:p>
          <a:p>
            <a:r>
              <a:rPr lang="en-US" sz="2000" dirty="0"/>
              <a:t>Met 4 times with MGCS officials</a:t>
            </a:r>
          </a:p>
          <a:p>
            <a:r>
              <a:rPr lang="en-US" sz="2000" dirty="0"/>
              <a:t>Have noted issues which have been corrected</a:t>
            </a:r>
          </a:p>
          <a:p>
            <a:r>
              <a:rPr lang="en-US" sz="2000" dirty="0"/>
              <a:t>Testing </a:t>
            </a:r>
            <a:r>
              <a:rPr lang="en-US" sz="2000" dirty="0" err="1"/>
              <a:t>OnLand</a:t>
            </a:r>
            <a:r>
              <a:rPr lang="en-US" sz="2000" dirty="0"/>
              <a:t> and related services</a:t>
            </a:r>
          </a:p>
          <a:p>
            <a:r>
              <a:rPr lang="en-US" sz="2000" dirty="0"/>
              <a:t>Sent out another online survey to the membership</a:t>
            </a:r>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44</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923330"/>
          </a:xfrm>
          <a:prstGeom prst="rect">
            <a:avLst/>
          </a:prstGeom>
          <a:noFill/>
          <a:ln>
            <a:solidFill>
              <a:schemeClr val="tx1"/>
            </a:solidFill>
          </a:ln>
        </p:spPr>
        <p:txBody>
          <a:bodyPr wrap="square" rtlCol="0">
            <a:spAutoFit/>
          </a:bodyPr>
          <a:lstStyle/>
          <a:p>
            <a:r>
              <a:rPr lang="en-US" u="sng" dirty="0"/>
              <a:t>Other Comments</a:t>
            </a:r>
          </a:p>
          <a:p>
            <a:r>
              <a:rPr lang="en-US" dirty="0"/>
              <a:t>Next meeting with MGCS staff planned for February 1st</a:t>
            </a:r>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On Track</a:t>
            </a:r>
          </a:p>
          <a:p>
            <a:endParaRPr lang="en-CA" dirty="0"/>
          </a:p>
        </p:txBody>
      </p:sp>
    </p:spTree>
    <p:extLst>
      <p:ext uri="{BB962C8B-B14F-4D97-AF65-F5344CB8AC3E}">
        <p14:creationId xmlns:p14="http://schemas.microsoft.com/office/powerpoint/2010/main" val="31243586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Professional Standards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268760"/>
            <a:ext cx="4038600" cy="3744417"/>
          </a:xfrm>
          <a:ln>
            <a:solidFill>
              <a:schemeClr val="tx1"/>
            </a:solidFill>
          </a:ln>
        </p:spPr>
        <p:txBody>
          <a:bodyPr/>
          <a:lstStyle/>
          <a:p>
            <a:pPr marL="0" indent="0">
              <a:buNone/>
            </a:pPr>
            <a:r>
              <a:rPr lang="en-US" u="sng" dirty="0"/>
              <a:t>Key Commitments/Expectations</a:t>
            </a:r>
            <a:endParaRPr lang="en-US" dirty="0"/>
          </a:p>
          <a:p>
            <a:pPr>
              <a:lnSpc>
                <a:spcPct val="150000"/>
              </a:lnSpc>
            </a:pPr>
            <a:r>
              <a:rPr lang="en-US" sz="1500" dirty="0"/>
              <a:t>Title Searching Guide</a:t>
            </a:r>
          </a:p>
          <a:p>
            <a:pPr>
              <a:lnSpc>
                <a:spcPct val="150000"/>
              </a:lnSpc>
            </a:pPr>
            <a:r>
              <a:rPr lang="en-US" sz="1500" dirty="0"/>
              <a:t>Field Note Standards and Party Chief Seminar</a:t>
            </a:r>
          </a:p>
          <a:p>
            <a:pPr>
              <a:lnSpc>
                <a:spcPct val="150000"/>
              </a:lnSpc>
            </a:pPr>
            <a:r>
              <a:rPr lang="en-US" sz="1500" dirty="0"/>
              <a:t>Practice Manual</a:t>
            </a:r>
          </a:p>
          <a:p>
            <a:pPr>
              <a:lnSpc>
                <a:spcPct val="150000"/>
              </a:lnSpc>
            </a:pPr>
            <a:r>
              <a:rPr lang="en-US" sz="1500" dirty="0"/>
              <a:t>Office Calculations and Drafting Seminar</a:t>
            </a:r>
          </a:p>
          <a:p>
            <a:pPr>
              <a:lnSpc>
                <a:spcPct val="150000"/>
              </a:lnSpc>
            </a:pPr>
            <a:r>
              <a:rPr lang="en-US" sz="1500" dirty="0"/>
              <a:t>Professional Oversight of Technical and Remote Workers in a Virtual Environment</a:t>
            </a:r>
          </a:p>
          <a:p>
            <a:pPr>
              <a:lnSpc>
                <a:spcPct val="150000"/>
              </a:lnSpc>
            </a:pPr>
            <a:r>
              <a:rPr lang="en-US" sz="1500" dirty="0"/>
              <a:t>Appropriate Research of Survey Records</a:t>
            </a:r>
            <a:endParaRPr lang="en-CA" sz="1500"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291293"/>
            <a:ext cx="4038600" cy="4821635"/>
          </a:xfrm>
          <a:ln>
            <a:solidFill>
              <a:schemeClr val="tx1"/>
            </a:solidFill>
          </a:ln>
        </p:spPr>
        <p:txBody>
          <a:bodyPr/>
          <a:lstStyle/>
          <a:p>
            <a:pPr marL="0" indent="0">
              <a:buNone/>
            </a:pPr>
            <a:r>
              <a:rPr lang="en-US" u="sng" dirty="0"/>
              <a:t>Progress</a:t>
            </a:r>
            <a:endParaRPr lang="en-US" dirty="0"/>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Title Searching </a:t>
            </a:r>
            <a:r>
              <a:rPr kumimoji="0" lang="en-US" sz="1400" b="0" i="0" u="none" strike="noStrike" kern="1200" cap="none" spc="0" normalizeH="0" baseline="0" noProof="0" dirty="0" err="1">
                <a:ln>
                  <a:noFill/>
                </a:ln>
                <a:solidFill>
                  <a:srgbClr val="000000"/>
                </a:solidFill>
                <a:effectLst/>
                <a:uLnTx/>
                <a:uFillTx/>
                <a:latin typeface="Calibri"/>
                <a:ea typeface="ＭＳ Ｐゴシック" charset="-128"/>
              </a:rPr>
              <a:t>Cybrary</a:t>
            </a: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 established (in partnership with Anne Cole and Izaak </a:t>
            </a:r>
            <a:r>
              <a:rPr kumimoji="0" lang="en-US" sz="1400" b="0" i="0" u="none" strike="noStrike" kern="1200" cap="none" spc="0" normalizeH="0" baseline="0" noProof="0" dirty="0" err="1">
                <a:ln>
                  <a:noFill/>
                </a:ln>
                <a:solidFill>
                  <a:srgbClr val="000000"/>
                </a:solidFill>
                <a:effectLst/>
                <a:uLnTx/>
                <a:uFillTx/>
                <a:latin typeface="Calibri"/>
                <a:ea typeface="ＭＳ Ｐゴシック" charset="-128"/>
              </a:rPr>
              <a:t>deRijcke</a:t>
            </a: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 (Four Point Learning)). </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Field Notes and Party Chief Seminar developed with CEC.</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Checklists for various types of survey projects.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Updates to Practice Manual.</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Office Calculations and Drafting Seminar outline prepared</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Document posted for Considerations for Professional Oversight in a virtual environment (Technical and Remote Workers).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Appropriate Firm Survey Records Research for Legal Surveys guidelines started.</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Schedule 28 – Survey Act update, definitions wording review and update.</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Survey Business Practices Checklist started.</a:t>
            </a:r>
            <a:br>
              <a:rPr lang="en-US" sz="1200" dirty="0"/>
            </a:br>
            <a:r>
              <a:rPr lang="en-US" dirty="0"/>
              <a:t> </a:t>
            </a:r>
            <a:endParaRPr lang="en-CA" dirty="0"/>
          </a:p>
          <a:p>
            <a:pPr marL="0" indent="0">
              <a:buNone/>
            </a:pPr>
            <a:endParaRPr lang="en-CA" sz="1200"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45</a:t>
            </a:fld>
            <a:endParaRPr lang="en-CA" dirty="0"/>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5710"/>
            <a:ext cx="4038600" cy="1458861"/>
          </a:xfrm>
          <a:prstGeom prst="rect">
            <a:avLst/>
          </a:prstGeom>
          <a:noFill/>
          <a:ln>
            <a:solidFill>
              <a:schemeClr val="tx1"/>
            </a:solidFill>
          </a:ln>
        </p:spPr>
        <p:txBody>
          <a:bodyPr wrap="square" rtlCol="0">
            <a:spAutoFit/>
          </a:bodyPr>
          <a:lstStyle/>
          <a:p>
            <a:r>
              <a:rPr lang="en-US" u="sng" dirty="0"/>
              <a:t>Other Comments</a:t>
            </a:r>
            <a:endParaRPr lang="en-US" dirty="0"/>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Survey Business Practices Checklist and Survey Record Searching guidelines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Other new activities to be determined by committee</a:t>
            </a:r>
            <a:r>
              <a:rPr kumimoji="0" lang="en-US" sz="800" b="0" i="0" u="none" strike="noStrike" kern="1200" cap="none" spc="0" normalizeH="0" baseline="0" noProof="0" dirty="0">
                <a:ln>
                  <a:noFill/>
                </a:ln>
                <a:solidFill>
                  <a:srgbClr val="000000"/>
                </a:solidFill>
                <a:effectLst/>
                <a:uLnTx/>
                <a:uFillTx/>
                <a:latin typeface="Calibri"/>
                <a:ea typeface="ＭＳ Ｐゴシック" charset="-128"/>
              </a:rPr>
              <a:t>, </a:t>
            </a: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Executive Director, SRD Manager and/or AOLS Council.</a:t>
            </a:r>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57200" y="6065447"/>
            <a:ext cx="4038600" cy="923330"/>
          </a:xfrm>
          <a:prstGeom prst="rect">
            <a:avLst/>
          </a:prstGeom>
          <a:noFill/>
        </p:spPr>
        <p:txBody>
          <a:bodyPr wrap="square" rtlCol="0">
            <a:spAutoFit/>
          </a:bodyPr>
          <a:lstStyle/>
          <a:p>
            <a:endParaRPr lang="en-US" u="sng" dirty="0"/>
          </a:p>
          <a:p>
            <a:endParaRPr lang="en-US" u="sng" dirty="0"/>
          </a:p>
          <a:p>
            <a:r>
              <a:rPr lang="en-US" u="sng" dirty="0"/>
              <a:t>Status:</a:t>
            </a:r>
            <a:r>
              <a:rPr lang="en-US" dirty="0"/>
              <a:t> On-track and under budget!</a:t>
            </a:r>
            <a:endParaRPr lang="en-CA" dirty="0"/>
          </a:p>
        </p:txBody>
      </p:sp>
    </p:spTree>
    <p:extLst>
      <p:ext uri="{BB962C8B-B14F-4D97-AF65-F5344CB8AC3E}">
        <p14:creationId xmlns:p14="http://schemas.microsoft.com/office/powerpoint/2010/main" val="37316699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Province Wide SRI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417638"/>
            <a:ext cx="4038600" cy="3595539"/>
          </a:xfrm>
          <a:ln>
            <a:solidFill>
              <a:schemeClr val="tx1"/>
            </a:solidFill>
          </a:ln>
        </p:spPr>
        <p:txBody>
          <a:bodyPr/>
          <a:lstStyle/>
          <a:p>
            <a:pPr marL="0" indent="0">
              <a:buNone/>
            </a:pPr>
            <a:r>
              <a:rPr lang="en-US" u="sng" dirty="0"/>
              <a:t>Key Commitments/Expectations</a:t>
            </a:r>
            <a:endParaRPr lang="en-US" dirty="0"/>
          </a:p>
          <a:p>
            <a:r>
              <a:rPr lang="en-US" sz="1800" dirty="0"/>
              <a:t>Create new Terms of Reference</a:t>
            </a:r>
          </a:p>
          <a:p>
            <a:endParaRPr lang="en-US" sz="1800" dirty="0"/>
          </a:p>
          <a:p>
            <a:r>
              <a:rPr lang="en-US" sz="1800" dirty="0"/>
              <a:t>Support Legislation and Regulations Task Force in creating regulations</a:t>
            </a:r>
          </a:p>
          <a:p>
            <a:endParaRPr lang="en-US" sz="1800" dirty="0"/>
          </a:p>
          <a:p>
            <a:r>
              <a:rPr lang="en-US" sz="1800" dirty="0"/>
              <a:t>Ensure Data Administrator is on-track</a:t>
            </a:r>
          </a:p>
          <a:p>
            <a:endParaRPr lang="en-US" sz="1800" dirty="0"/>
          </a:p>
          <a:p>
            <a:r>
              <a:rPr lang="en-US" sz="1800" dirty="0"/>
              <a:t>Ensure members are using the system</a:t>
            </a:r>
            <a:endParaRPr lang="en-CA" sz="1800"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466044"/>
            <a:ext cx="4038600" cy="3547133"/>
          </a:xfrm>
          <a:ln>
            <a:solidFill>
              <a:schemeClr val="tx1"/>
            </a:solidFill>
          </a:ln>
        </p:spPr>
        <p:txBody>
          <a:bodyPr/>
          <a:lstStyle/>
          <a:p>
            <a:pPr marL="0" indent="0">
              <a:buNone/>
            </a:pPr>
            <a:r>
              <a:rPr lang="en-US" u="sng" dirty="0"/>
              <a:t>Progress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Continued to guide the development of the Provincial Survey Records Index (PSRI) with some enhancements:</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srgbClr val="000000"/>
                </a:solidFill>
                <a:effectLst/>
                <a:uLnTx/>
                <a:uFillTx/>
                <a:latin typeface="Calibri"/>
                <a:ea typeface="ＭＳ Ｐゴシック" charset="-128"/>
                <a:cs typeface="+mn-cs"/>
              </a:rPr>
              <a:t>Undockable</a:t>
            </a: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 plan views to allow better views of plans when adding records</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Inclusion of “&amp;” in records</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Allowed linking multiple file types to records</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Removal of “all” when searching for concessions or plans and removed searching limit as a result</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Ability to clone record attributes to save data entry</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For the 2020 calendar year – </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490,427 new records were added to the PSRI</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27,604 record searches were performed</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64 error observations were recorded</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203 firms have credentials, but many have </a:t>
            </a:r>
            <a:r>
              <a:rPr kumimoji="0" lang="en-US" sz="1500" b="0" i="0" u="none" strike="noStrike" kern="1200" cap="none" spc="0" normalizeH="0" baseline="0" noProof="0" dirty="0">
                <a:ln>
                  <a:noFill/>
                </a:ln>
                <a:solidFill>
                  <a:srgbClr val="000000"/>
                </a:solidFill>
                <a:effectLst/>
                <a:uLnTx/>
                <a:uFillTx/>
                <a:latin typeface="Calibri"/>
                <a:ea typeface="ＭＳ Ｐゴシック" charset="-128"/>
                <a:cs typeface="+mn-cs"/>
              </a:rPr>
              <a:t>not </a:t>
            </a:r>
            <a:r>
              <a:rPr kumimoji="0" lang="en-US" sz="1200" b="0" i="0" u="none" strike="noStrike" kern="1200" cap="none" spc="0" normalizeH="0" baseline="0" noProof="0" dirty="0">
                <a:ln>
                  <a:noFill/>
                </a:ln>
                <a:solidFill>
                  <a:srgbClr val="000000"/>
                </a:solidFill>
                <a:effectLst/>
                <a:uLnTx/>
                <a:uFillTx/>
                <a:latin typeface="Calibri"/>
                <a:ea typeface="ＭＳ Ｐゴシック" charset="-128"/>
                <a:cs typeface="+mn-cs"/>
              </a:rPr>
              <a:t>been actively using the system</a:t>
            </a:r>
          </a:p>
          <a:p>
            <a:pPr marL="0" indent="0">
              <a:buNone/>
            </a:pPr>
            <a:endParaRPr lang="en-US"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46</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61583"/>
            <a:ext cx="8229600" cy="701731"/>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Addressing processes once the regulation requiring mandatory use is passed</a:t>
            </a:r>
          </a:p>
        </p:txBody>
      </p:sp>
      <p:sp>
        <p:nvSpPr>
          <p:cNvPr id="7" name="TextBox 6">
            <a:extLst>
              <a:ext uri="{FF2B5EF4-FFF2-40B4-BE49-F238E27FC236}">
                <a16:creationId xmlns:a16="http://schemas.microsoft.com/office/drawing/2014/main" id="{00977C89-6EB7-4716-859E-513200222DB7}"/>
              </a:ext>
            </a:extLst>
          </p:cNvPr>
          <p:cNvSpPr txBox="1"/>
          <p:nvPr/>
        </p:nvSpPr>
        <p:spPr>
          <a:xfrm>
            <a:off x="381000" y="5985615"/>
            <a:ext cx="8229600" cy="369332"/>
          </a:xfrm>
          <a:prstGeom prst="rect">
            <a:avLst/>
          </a:prstGeom>
          <a:noFill/>
        </p:spPr>
        <p:txBody>
          <a:bodyPr wrap="square" rtlCol="0">
            <a:spAutoFit/>
          </a:bodyPr>
          <a:lstStyle/>
          <a:p>
            <a:r>
              <a:rPr lang="en-US" u="sng" dirty="0"/>
              <a:t>Status:</a:t>
            </a:r>
            <a:r>
              <a:rPr lang="en-US" dirty="0"/>
              <a:t> On Track</a:t>
            </a:r>
            <a:endParaRPr lang="en-CA" dirty="0"/>
          </a:p>
        </p:txBody>
      </p:sp>
    </p:spTree>
    <p:extLst>
      <p:ext uri="{BB962C8B-B14F-4D97-AF65-F5344CB8AC3E}">
        <p14:creationId xmlns:p14="http://schemas.microsoft.com/office/powerpoint/2010/main" val="35774350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Survey Review Department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484784"/>
            <a:ext cx="4038600" cy="3528393"/>
          </a:xfrm>
          <a:ln>
            <a:solidFill>
              <a:schemeClr val="tx1"/>
            </a:solidFill>
          </a:ln>
        </p:spPr>
        <p:txBody>
          <a:bodyPr/>
          <a:lstStyle/>
          <a:p>
            <a:pPr marL="0" indent="0">
              <a:buNone/>
            </a:pPr>
            <a:r>
              <a:rPr lang="en-US" u="sng" dirty="0"/>
              <a:t>Key Commitments/Expectations</a:t>
            </a:r>
            <a:endParaRPr lang="en-US" dirty="0"/>
          </a:p>
          <a:p>
            <a:r>
              <a:rPr lang="en-US" sz="1600" dirty="0"/>
              <a:t>Implement reviews on construction surveys</a:t>
            </a:r>
          </a:p>
          <a:p>
            <a:pPr marL="0" indent="0">
              <a:buNone/>
            </a:pPr>
            <a:endParaRPr lang="en-US" sz="1600" dirty="0"/>
          </a:p>
          <a:p>
            <a:pPr marL="0" indent="0">
              <a:buNone/>
            </a:pPr>
            <a:endParaRPr lang="en-US" sz="1600" dirty="0"/>
          </a:p>
          <a:p>
            <a:r>
              <a:rPr lang="en-US" sz="1600" dirty="0"/>
              <a:t>Implement reviews for C of R members</a:t>
            </a:r>
          </a:p>
          <a:p>
            <a:pPr marL="0" indent="0">
              <a:buNone/>
            </a:pPr>
            <a:endParaRPr lang="en-US" sz="1600" dirty="0"/>
          </a:p>
          <a:p>
            <a:r>
              <a:rPr lang="en-US" sz="1600" dirty="0"/>
              <a:t>Redesign Master Tabular Report</a:t>
            </a:r>
          </a:p>
          <a:p>
            <a:pPr marL="0" indent="0">
              <a:buNone/>
            </a:pPr>
            <a:endParaRPr lang="en-US" sz="1600" dirty="0"/>
          </a:p>
          <a:p>
            <a:r>
              <a:rPr lang="en-US" sz="1600" dirty="0"/>
              <a:t>Generate Summary Statistics for historical reviews</a:t>
            </a:r>
            <a:endParaRPr lang="en-CA" sz="1600"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484784"/>
            <a:ext cx="4038600" cy="3528393"/>
          </a:xfrm>
          <a:ln>
            <a:solidFill>
              <a:schemeClr val="tx1"/>
            </a:solidFill>
          </a:ln>
        </p:spPr>
        <p:txBody>
          <a:bodyPr/>
          <a:lstStyle/>
          <a:p>
            <a:pPr marL="0" indent="0">
              <a:buNone/>
            </a:pPr>
            <a:r>
              <a:rPr lang="en-US" u="sng" dirty="0"/>
              <a:t>Progress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Policy changes to initiate reviews for construction projects and for registered members (starting with a self assessment form)</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Reviewed all post-review surveys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Updated the Point system for reviews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Summarized data for the last five years to understand the most serious issues feed the new Dashboard</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Considered risks in a special workshop</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Recommended an increase in sticker fees to maintain a balanced budget</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Enabled the use of virtual stickers (i.e. controlled numbers instead of mylar stickers)</a:t>
            </a:r>
          </a:p>
          <a:p>
            <a:pPr marL="0" indent="0">
              <a:buNone/>
            </a:pPr>
            <a:endParaRPr lang="en-US"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47</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1865126"/>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Consolidating and updating the SRD Practice Manual</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Moving forward with review of registered members and of construction projects</a:t>
            </a:r>
          </a:p>
          <a:p>
            <a:endParaRPr lang="en-US" dirty="0"/>
          </a:p>
          <a:p>
            <a:endParaRPr lang="en-US" dirty="0"/>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88111" y="5989521"/>
            <a:ext cx="8229600" cy="923330"/>
          </a:xfrm>
          <a:prstGeom prst="rect">
            <a:avLst/>
          </a:prstGeom>
          <a:noFill/>
        </p:spPr>
        <p:txBody>
          <a:bodyPr wrap="square" rtlCol="0">
            <a:spAutoFit/>
          </a:bodyPr>
          <a:lstStyle/>
          <a:p>
            <a:r>
              <a:rPr lang="en-US" u="sng" dirty="0"/>
              <a:t>Status:</a:t>
            </a:r>
            <a:r>
              <a:rPr lang="en-US" dirty="0"/>
              <a:t> On-track</a:t>
            </a:r>
          </a:p>
          <a:p>
            <a:endParaRPr lang="en-US" dirty="0"/>
          </a:p>
          <a:p>
            <a:endParaRPr lang="en-CA" dirty="0"/>
          </a:p>
        </p:txBody>
      </p:sp>
    </p:spTree>
    <p:extLst>
      <p:ext uri="{BB962C8B-B14F-4D97-AF65-F5344CB8AC3E}">
        <p14:creationId xmlns:p14="http://schemas.microsoft.com/office/powerpoint/2010/main" val="29303103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Underground Utilities Committee</a:t>
            </a:r>
            <a:endParaRPr lang="en-CA" dirty="0">
              <a:solidFill>
                <a:srgbClr val="FF0000"/>
              </a:solidFill>
            </a:endParaRPr>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340768"/>
            <a:ext cx="4038600" cy="3672409"/>
          </a:xfrm>
          <a:ln>
            <a:solidFill>
              <a:schemeClr val="tx1"/>
            </a:solidFill>
          </a:ln>
        </p:spPr>
        <p:txBody>
          <a:bodyPr/>
          <a:lstStyle/>
          <a:p>
            <a:pPr marL="0" indent="0">
              <a:buNone/>
            </a:pPr>
            <a:r>
              <a:rPr lang="en-US" u="sng" dirty="0"/>
              <a:t>Key Commitments/Expectations</a:t>
            </a:r>
            <a:endParaRPr lang="en-US" dirty="0"/>
          </a:p>
          <a:p>
            <a:r>
              <a:rPr lang="en-US" dirty="0"/>
              <a:t>Inform membership of industry developments</a:t>
            </a:r>
          </a:p>
          <a:p>
            <a:r>
              <a:rPr lang="en-US" dirty="0"/>
              <a:t>Craft a model utility survey product for AOLS members conforming to regs</a:t>
            </a:r>
          </a:p>
          <a:p>
            <a:r>
              <a:rPr lang="en-US" dirty="0"/>
              <a:t>Create a proposed set of products for different purposes</a:t>
            </a: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340768"/>
            <a:ext cx="4038600" cy="3672409"/>
          </a:xfrm>
          <a:ln>
            <a:solidFill>
              <a:schemeClr val="tx1"/>
            </a:solidFill>
          </a:ln>
        </p:spPr>
        <p:txBody>
          <a:bodyPr/>
          <a:lstStyle/>
          <a:p>
            <a:pPr marL="0" indent="0">
              <a:buNone/>
            </a:pPr>
            <a:r>
              <a:rPr lang="en-US" u="sng" dirty="0"/>
              <a:t>Progress</a:t>
            </a:r>
            <a:endParaRPr lang="en-US" dirty="0"/>
          </a:p>
          <a:p>
            <a:r>
              <a:rPr lang="en-US" sz="1800" dirty="0"/>
              <a:t>Reviewed new items in CSA S250:20 revised mapping/survey standard for OPS</a:t>
            </a:r>
          </a:p>
          <a:p>
            <a:r>
              <a:rPr lang="en-US" sz="1800" dirty="0"/>
              <a:t>Article drafted on CSA S250:20 for OPS</a:t>
            </a:r>
          </a:p>
          <a:p>
            <a:r>
              <a:rPr lang="en-US" sz="1800" dirty="0"/>
              <a:t>Purchased copy of CSA S250:20 for AOLS</a:t>
            </a:r>
          </a:p>
          <a:p>
            <a:r>
              <a:rPr lang="en-US" sz="1800" dirty="0"/>
              <a:t>Reviewed draft plan/profile of UG survey </a:t>
            </a:r>
          </a:p>
          <a:p>
            <a:r>
              <a:rPr lang="en-US" sz="1800" dirty="0"/>
              <a:t>Reviewed SABUR proposal for three products</a:t>
            </a:r>
          </a:p>
          <a:p>
            <a:r>
              <a:rPr lang="en-US" sz="1800" dirty="0"/>
              <a:t>Updated document – 50% complete</a:t>
            </a:r>
          </a:p>
          <a:p>
            <a:endParaRPr lang="en-US" sz="1800" dirty="0"/>
          </a:p>
          <a:p>
            <a:pPr marL="0" indent="0">
              <a:buNone/>
            </a:pPr>
            <a:endParaRPr lang="en-CA"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48</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38487" y="5013177"/>
            <a:ext cx="8229600" cy="923330"/>
          </a:xfrm>
          <a:prstGeom prst="rect">
            <a:avLst/>
          </a:prstGeom>
          <a:noFill/>
          <a:ln>
            <a:solidFill>
              <a:schemeClr val="tx1"/>
            </a:solidFill>
          </a:ln>
        </p:spPr>
        <p:txBody>
          <a:bodyPr wrap="square" rtlCol="0">
            <a:spAutoFit/>
          </a:bodyPr>
          <a:lstStyle/>
          <a:p>
            <a:r>
              <a:rPr lang="en-US" u="sng" dirty="0"/>
              <a:t>Other Comments</a:t>
            </a:r>
          </a:p>
          <a:p>
            <a:pPr marL="285750" indent="-285750">
              <a:buFont typeface="Arial" panose="020B0604020202020204" pitchFamily="34" charset="0"/>
              <a:buChar char="•"/>
            </a:pPr>
            <a:r>
              <a:rPr lang="en-US" dirty="0"/>
              <a:t>New Chair in July</a:t>
            </a:r>
          </a:p>
          <a:p>
            <a:pPr marL="285750" indent="-285750">
              <a:buFont typeface="Arial" panose="020B0604020202020204" pitchFamily="34" charset="0"/>
              <a:buChar char="•"/>
            </a:pPr>
            <a:r>
              <a:rPr lang="en-US" dirty="0"/>
              <a:t>Met:  July 28, 2020, Sept 14, 2020, Dec 1, 2020, January 12, 2021</a:t>
            </a:r>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On track</a:t>
            </a:r>
          </a:p>
          <a:p>
            <a:endParaRPr lang="en-CA" dirty="0"/>
          </a:p>
        </p:txBody>
      </p:sp>
    </p:spTree>
    <p:extLst>
      <p:ext uri="{BB962C8B-B14F-4D97-AF65-F5344CB8AC3E}">
        <p14:creationId xmlns:p14="http://schemas.microsoft.com/office/powerpoint/2010/main" val="17430973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Statutory Committee  - Academic and Experience Requirements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Procedural Manual reviewed regularly</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Academic Evaluations completed</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Statutes and Professional Exams held and evaluated</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Policies considered, particularly in response to requests from the Office of the Fairness Commissioner</a:t>
            </a:r>
          </a:p>
          <a:p>
            <a:pPr marL="0" indent="0">
              <a:buNone/>
            </a:pP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716016" y="1600205"/>
            <a:ext cx="3970784" cy="3248106"/>
          </a:xfrm>
          <a:ln>
            <a:solidFill>
              <a:schemeClr val="tx1"/>
            </a:solidFill>
          </a:ln>
        </p:spPr>
        <p:txBody>
          <a:bodyPr/>
          <a:lstStyle/>
          <a:p>
            <a:pPr marL="0" indent="0">
              <a:buNone/>
            </a:pPr>
            <a:r>
              <a:rPr lang="en-US" u="sng" dirty="0"/>
              <a:t>Progress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Committee is meeting regularly and achieving required outcomes in terms of evaluations, exams and articling approvals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The committee developed a strategy for exams to be moved to an online provider. This will include statutes and professional exams. Oral exams will be conducted via video conferencing technology.</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Over 40 online professional exams were completed successfully in late 2020</a:t>
            </a:r>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49</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843308"/>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cs typeface="+mn-cs"/>
              </a:rPr>
              <a:t>With the heavy lifting of moving exams online now behind the committee, focus will now turn to deferred priorities such as exam question review and committee policy reviews &amp; updates.</a:t>
            </a:r>
            <a:endParaRPr lang="en-US"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On Track</a:t>
            </a:r>
          </a:p>
          <a:p>
            <a:endParaRPr lang="en-CA" dirty="0"/>
          </a:p>
        </p:txBody>
      </p:sp>
    </p:spTree>
    <p:extLst>
      <p:ext uri="{BB962C8B-B14F-4D97-AF65-F5344CB8AC3E}">
        <p14:creationId xmlns:p14="http://schemas.microsoft.com/office/powerpoint/2010/main" val="25741052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Continuing Education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pPr marL="0" indent="0">
              <a:buNone/>
            </a:pPr>
            <a:r>
              <a:rPr lang="en-US" dirty="0"/>
              <a:t>Consider the educational needs of the members and set up CPD opportunities</a:t>
            </a:r>
          </a:p>
          <a:p>
            <a:pPr marL="0" indent="0">
              <a:buNone/>
            </a:pPr>
            <a:endParaRPr lang="en-US" dirty="0"/>
          </a:p>
          <a:p>
            <a:pPr marL="0" indent="0">
              <a:buNone/>
            </a:pPr>
            <a:r>
              <a:rPr lang="en-US" dirty="0"/>
              <a:t>Provide a minimum of 12 hours Formal and 12 hours Professional a year through AOLS presentations or sanctioned events. </a:t>
            </a:r>
          </a:p>
          <a:p>
            <a:pPr marL="0" indent="0">
              <a:buNone/>
            </a:pP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endParaRPr lang="en-US" dirty="0"/>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The Committee met on eight occasions this year</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Party Chief Seminar in December</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rPr>
              <a:t>Party Chief Revenue                       $12,073.25</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rPr>
              <a:t>Party Chief Expense                        $10,117.35</a:t>
            </a:r>
          </a:p>
          <a:p>
            <a:pPr marL="557213" marR="0" lvl="1" indent="-214313"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rPr>
              <a:t>Profit                                                  $1, 955.90</a:t>
            </a:r>
            <a:endParaRPr kumimoji="0" lang="en-US" sz="1400" b="0" i="0" u="none" strike="noStrike" kern="1200" cap="none" spc="0" normalizeH="0" baseline="0" noProof="0" dirty="0">
              <a:ln>
                <a:noFill/>
              </a:ln>
              <a:solidFill>
                <a:srgbClr val="000000"/>
              </a:solidFill>
              <a:effectLst/>
              <a:uLnTx/>
              <a:uFillTx/>
              <a:latin typeface="Calibri"/>
              <a:ea typeface="ＭＳ Ｐゴシック" charset="-128"/>
            </a:endParaRP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Working with the Professional Standards Committee on checklists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Moved CPD from office staff to </a:t>
            </a:r>
            <a:r>
              <a:rPr kumimoji="0" lang="en-US" sz="1400" b="0" i="0" u="none" strike="noStrike" kern="1200" cap="none" spc="0" normalizeH="0" baseline="0" noProof="0" dirty="0" err="1">
                <a:ln>
                  <a:noFill/>
                </a:ln>
                <a:solidFill>
                  <a:srgbClr val="000000"/>
                </a:solidFill>
                <a:effectLst/>
                <a:uLnTx/>
                <a:uFillTx/>
                <a:latin typeface="Calibri"/>
                <a:ea typeface="ＭＳ Ｐゴシック" charset="-128"/>
              </a:rPr>
              <a:t>GeoEd</a:t>
            </a: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 platform</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Initiation of a CPD Audit Committee and first audit in June</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Working with the membership on the use and content of the AOLS website</a:t>
            </a:r>
          </a:p>
          <a:p>
            <a:endParaRPr lang="en-CA" sz="1700" b="1" dirty="0">
              <a:effectLst/>
              <a:latin typeface="+mj-lt"/>
              <a:ea typeface="Calibri" panose="020F0502020204030204" pitchFamily="34" charset="0"/>
            </a:endParaRPr>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50</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1588127"/>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0000"/>
                </a:solidFill>
                <a:effectLst/>
                <a:uLnTx/>
                <a:uFillTx/>
                <a:latin typeface="Calibri"/>
                <a:ea typeface="ＭＳ Ｐゴシック" charset="-128"/>
              </a:rPr>
              <a:t>Continuing to Provide adequate Content during COVID-19</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0000"/>
                </a:solidFill>
                <a:effectLst/>
                <a:uLnTx/>
                <a:uFillTx/>
                <a:latin typeface="Calibri"/>
                <a:ea typeface="ＭＳ Ｐゴシック" charset="-128"/>
              </a:rPr>
              <a:t>Training on construction layout to lessen Liability Claims</a:t>
            </a:r>
          </a:p>
          <a:p>
            <a:endParaRPr lang="en-US" dirty="0"/>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381000" y="5938980"/>
            <a:ext cx="8229600" cy="923330"/>
          </a:xfrm>
          <a:prstGeom prst="rect">
            <a:avLst/>
          </a:prstGeom>
          <a:noFill/>
        </p:spPr>
        <p:txBody>
          <a:bodyPr wrap="square" rtlCol="0">
            <a:spAutoFit/>
          </a:bodyPr>
          <a:lstStyle/>
          <a:p>
            <a:r>
              <a:rPr lang="en-US" u="sng" dirty="0"/>
              <a:t>Status: (e.g. On-track, behind schedule)</a:t>
            </a:r>
          </a:p>
          <a:p>
            <a:r>
              <a:rPr lang="en-US" dirty="0"/>
              <a:t>On Track</a:t>
            </a:r>
          </a:p>
          <a:p>
            <a:endParaRPr lang="en-CA" dirty="0"/>
          </a:p>
        </p:txBody>
      </p:sp>
    </p:spTree>
    <p:extLst>
      <p:ext uri="{BB962C8B-B14F-4D97-AF65-F5344CB8AC3E}">
        <p14:creationId xmlns:p14="http://schemas.microsoft.com/office/powerpoint/2010/main" val="28011226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CPD Audit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124744"/>
            <a:ext cx="4038600" cy="3888433"/>
          </a:xfrm>
          <a:ln>
            <a:solidFill>
              <a:schemeClr val="tx1"/>
            </a:solidFill>
          </a:ln>
        </p:spPr>
        <p:txBody>
          <a:bodyPr/>
          <a:lstStyle/>
          <a:p>
            <a:pPr marL="0" indent="0">
              <a:buNone/>
            </a:pPr>
            <a:r>
              <a:rPr lang="en-US" u="sng" dirty="0"/>
              <a:t>Key Commitments/Expectations</a:t>
            </a:r>
            <a:endParaRPr lang="en-US" dirty="0"/>
          </a:p>
          <a:p>
            <a:r>
              <a:rPr lang="en-US" dirty="0"/>
              <a:t>Perform a detailed audit of CPD for 5% of members annually</a:t>
            </a:r>
          </a:p>
          <a:p>
            <a:r>
              <a:rPr lang="en-US" dirty="0"/>
              <a:t>Annually review their audit processes</a:t>
            </a:r>
          </a:p>
          <a:p>
            <a:r>
              <a:rPr lang="en-US" dirty="0"/>
              <a:t>Share results of the audit with Council</a:t>
            </a: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124744"/>
            <a:ext cx="4038600" cy="3888433"/>
          </a:xfrm>
          <a:ln>
            <a:solidFill>
              <a:schemeClr val="tx1"/>
            </a:solidFill>
          </a:ln>
        </p:spPr>
        <p:txBody>
          <a:bodyPr/>
          <a:lstStyle/>
          <a:p>
            <a:pPr marL="0" indent="0">
              <a:buNone/>
            </a:pPr>
            <a:r>
              <a:rPr lang="en-US" u="sng" dirty="0"/>
              <a:t>Progress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Developed processes, procedures and policies for audits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Reviewed CPD entries for 5% of members.  The large majority of entries reviewed were appropriate.  Entering more than 30 hours per cycle continues to be  concern</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sz="1400" dirty="0">
                <a:effectLst/>
                <a:latin typeface="Calibri" panose="020F0502020204030204" pitchFamily="34" charset="0"/>
                <a:ea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rPr>
              <a:t>The Registrar asked the Committee to provide their input to two questions in relationship to a member’s CPD hour submission:</a:t>
            </a:r>
            <a:r>
              <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rPr>
              <a:t>Do the claimed hours appear to fall into the respective requirements for satisfying their professional and formal hours respectively; and Do the hours that satisfy the two categories fulfill the required amount of CPD for a practicing member? If not, what would be the total time allocated to the CPD claimed.</a:t>
            </a:r>
            <a:endParaRPr lang="en-US" sz="2000" dirty="0">
              <a:solidFill>
                <a:srgbClr val="000000"/>
              </a:solidFill>
              <a:latin typeface="Calibri"/>
            </a:endParaRP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charset="-128"/>
            </a:endParaRP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charset="-128"/>
            </a:endParaRPr>
          </a:p>
          <a:p>
            <a:pPr marL="0" indent="0">
              <a:buNone/>
            </a:pPr>
            <a:endParaRPr lang="en-US"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51</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38487" y="5037009"/>
            <a:ext cx="8229600" cy="1588127"/>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Refine instructions to and expectation of members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Add details to the Terms of Reference</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The Committee will meet as a group on January 21 to discuss the </a:t>
            </a:r>
            <a:r>
              <a:rPr kumimoji="0" lang="en-US" sz="1200" b="0" i="0" u="none" strike="noStrike" kern="1200" cap="none" spc="0" normalizeH="0" baseline="0" noProof="0">
                <a:ln>
                  <a:noFill/>
                </a:ln>
                <a:solidFill>
                  <a:srgbClr val="000000"/>
                </a:solidFill>
                <a:effectLst/>
                <a:uLnTx/>
                <a:uFillTx/>
                <a:latin typeface="Calibri"/>
                <a:ea typeface="ＭＳ Ｐゴシック" charset="-128"/>
              </a:rPr>
              <a:t>questions above and </a:t>
            </a: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the member’s CPD hour submission.</a:t>
            </a:r>
          </a:p>
          <a:p>
            <a:endParaRPr lang="en-US" dirty="0"/>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On Track</a:t>
            </a:r>
          </a:p>
          <a:p>
            <a:endParaRPr lang="en-CA" dirty="0"/>
          </a:p>
        </p:txBody>
      </p:sp>
    </p:spTree>
    <p:extLst>
      <p:ext uri="{BB962C8B-B14F-4D97-AF65-F5344CB8AC3E}">
        <p14:creationId xmlns:p14="http://schemas.microsoft.com/office/powerpoint/2010/main" val="5148699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Geomatics Recruitment &amp; Liaison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pPr marL="0" indent="0">
              <a:buNone/>
            </a:pPr>
            <a:r>
              <a:rPr lang="en-US" dirty="0"/>
              <a:t>Provide outreach to organizations that can help interest students in considering surveying as a career (e.g. high schools, career days, teacher events)</a:t>
            </a:r>
          </a:p>
          <a:p>
            <a:pPr marL="0" indent="0">
              <a:buNone/>
            </a:pPr>
            <a:r>
              <a:rPr lang="en-US" dirty="0"/>
              <a:t>Provide material to surveyors to assist them in providing outreach as previously noted</a:t>
            </a: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endParaRPr lang="en-US" dirty="0"/>
          </a:p>
          <a:p>
            <a:pPr marL="342900" lvl="0" indent="-342900">
              <a:buFont typeface="Arial" panose="020B0604020202020204" pitchFamily="34" charset="0"/>
              <a:buChar char="•"/>
              <a:tabLst>
                <a:tab pos="457200" algn="l"/>
              </a:tabLs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Working with York to develop a recruitment video for distribution to students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Assisted with setting up SHSM surveying course training (delayed due to COVID-19)</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CA" sz="1200" dirty="0">
                <a:effectLst/>
                <a:latin typeface="Calibri" panose="020F0502020204030204" pitchFamily="34" charset="0"/>
                <a:ea typeface="Times New Roman" panose="02020603050405020304" pitchFamily="18" charset="0"/>
                <a:cs typeface="Times New Roman" panose="02020603050405020304" pitchFamily="18" charset="0"/>
              </a:rPr>
              <a:t>Maintain contact list for school presentations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CA" sz="1200" dirty="0">
                <a:effectLst/>
                <a:latin typeface="Calibri" panose="020F0502020204030204" pitchFamily="34" charset="0"/>
                <a:ea typeface="Times New Roman" panose="02020603050405020304" pitchFamily="18" charset="0"/>
                <a:cs typeface="Times New Roman" panose="02020603050405020304" pitchFamily="18" charset="0"/>
              </a:rPr>
              <a:t>Created promotional material for Surveyors Day</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CA" sz="1200" dirty="0">
                <a:effectLst/>
                <a:latin typeface="Calibri" panose="020F0502020204030204" pitchFamily="34" charset="0"/>
                <a:ea typeface="Times New Roman" panose="02020603050405020304" pitchFamily="18" charset="0"/>
                <a:cs typeface="Times New Roman" panose="02020603050405020304" pitchFamily="18" charset="0"/>
              </a:rPr>
              <a:t>Have completed virtual reality applications including the use of a digital sand box and demonstrating 3D scans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CA" sz="1200" dirty="0">
                <a:effectLst/>
                <a:latin typeface="Calibri" panose="020F0502020204030204" pitchFamily="34" charset="0"/>
                <a:ea typeface="Times New Roman" panose="02020603050405020304" pitchFamily="18" charset="0"/>
                <a:cs typeface="Times New Roman" panose="02020603050405020304" pitchFamily="18" charset="0"/>
              </a:rPr>
              <a:t>Jointly sponsored “Get Kids into Survey” (https://www.getkidsintosurvey.com/)</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CA" sz="1200" dirty="0">
                <a:effectLst/>
                <a:latin typeface="Calibri" panose="020F0502020204030204" pitchFamily="34" charset="0"/>
                <a:ea typeface="Times New Roman" panose="02020603050405020304" pitchFamily="18" charset="0"/>
                <a:cs typeface="Times New Roman" panose="02020603050405020304" pitchFamily="18" charset="0"/>
              </a:rPr>
              <a:t>Working with UNB, Loyalist, York on recruitment efforts with Ontario High Schools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550" dirty="0"/>
          </a:p>
          <a:p>
            <a:endParaRPr lang="en-US" sz="1550" dirty="0"/>
          </a:p>
          <a:p>
            <a:endParaRPr lang="en-US" sz="1550"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52</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923330"/>
          </a:xfrm>
          <a:prstGeom prst="rect">
            <a:avLst/>
          </a:prstGeom>
          <a:noFill/>
          <a:ln>
            <a:solidFill>
              <a:schemeClr val="tx1"/>
            </a:solidFill>
          </a:ln>
        </p:spPr>
        <p:txBody>
          <a:bodyPr wrap="square" rtlCol="0">
            <a:spAutoFit/>
          </a:bodyPr>
          <a:lstStyle/>
          <a:p>
            <a:r>
              <a:rPr lang="en-US" u="sng" dirty="0"/>
              <a:t>Other Comments</a:t>
            </a:r>
          </a:p>
          <a:p>
            <a:r>
              <a:rPr lang="en-US" dirty="0"/>
              <a:t>Their normal work has been significantly impacted by COVID-19 (e.g. conferences cancelled, and schools closed)</a:t>
            </a:r>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Somewhat On Track</a:t>
            </a:r>
          </a:p>
          <a:p>
            <a:endParaRPr lang="en-CA" dirty="0"/>
          </a:p>
        </p:txBody>
      </p:sp>
    </p:spTree>
    <p:extLst>
      <p:ext uri="{BB962C8B-B14F-4D97-AF65-F5344CB8AC3E}">
        <p14:creationId xmlns:p14="http://schemas.microsoft.com/office/powerpoint/2010/main" val="14965373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Expanded Profession Task Force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Support the SRD Committee in developing reviews for </a:t>
            </a:r>
            <a:r>
              <a:rPr kumimoji="0" lang="en-US" sz="1800" b="0" i="0" u="none" strike="noStrike" kern="1200" cap="none" spc="0" normalizeH="0" baseline="0" noProof="0" dirty="0" err="1">
                <a:ln>
                  <a:noFill/>
                </a:ln>
                <a:solidFill>
                  <a:srgbClr val="000000"/>
                </a:solidFill>
                <a:effectLst/>
                <a:uLnTx/>
                <a:uFillTx/>
                <a:latin typeface="Calibri"/>
                <a:ea typeface="ＭＳ Ｐゴシック" charset="-128"/>
              </a:rPr>
              <a:t>CofR</a:t>
            </a: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 members</a:t>
            </a:r>
            <a:endParaRPr kumimoji="0" lang="ru-RU" sz="1800" b="0" i="0" u="none" strike="noStrike" kern="1200" cap="none" spc="0" normalizeH="0" baseline="0" noProof="0" dirty="0">
              <a:ln>
                <a:noFill/>
              </a:ln>
              <a:solidFill>
                <a:srgbClr val="000000"/>
              </a:solidFill>
              <a:effectLst/>
              <a:uLnTx/>
              <a:uFillTx/>
              <a:latin typeface="Calibri"/>
              <a:ea typeface="ＭＳ Ｐゴシック" charset="-128"/>
            </a:endParaRP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Support AERC in the development of resources for applicants trying to become </a:t>
            </a:r>
            <a:r>
              <a:rPr kumimoji="0" lang="en-US" sz="1800" b="0" i="0" u="none" strike="noStrike" kern="1200" cap="none" spc="0" normalizeH="0" baseline="0" noProof="0" dirty="0" err="1">
                <a:ln>
                  <a:noFill/>
                </a:ln>
                <a:solidFill>
                  <a:srgbClr val="000000"/>
                </a:solidFill>
                <a:effectLst/>
                <a:uLnTx/>
                <a:uFillTx/>
                <a:latin typeface="Calibri"/>
                <a:ea typeface="ＭＳ Ｐゴシック" charset="-128"/>
              </a:rPr>
              <a:t>CofR</a:t>
            </a: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 members</a:t>
            </a:r>
            <a:endParaRPr kumimoji="0" lang="ru-RU" sz="1800" b="0" i="0" u="none" strike="noStrike" kern="1200" cap="none" spc="0" normalizeH="0" baseline="0" noProof="0" dirty="0">
              <a:ln>
                <a:noFill/>
              </a:ln>
              <a:solidFill>
                <a:srgbClr val="000000"/>
              </a:solidFill>
              <a:effectLst/>
              <a:uLnTx/>
              <a:uFillTx/>
              <a:latin typeface="Calibri"/>
              <a:ea typeface="ＭＳ Ｐゴシック" charset="-128"/>
            </a:endParaRP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Develop a business case to move from </a:t>
            </a:r>
            <a:r>
              <a:rPr kumimoji="0" lang="en-US" sz="1800" b="0" i="0" u="none" strike="noStrike" kern="1200" cap="none" spc="0" normalizeH="0" baseline="0" noProof="0" dirty="0" err="1">
                <a:ln>
                  <a:noFill/>
                </a:ln>
                <a:solidFill>
                  <a:srgbClr val="000000"/>
                </a:solidFill>
                <a:effectLst/>
                <a:uLnTx/>
                <a:uFillTx/>
                <a:latin typeface="Calibri"/>
                <a:ea typeface="ＭＳ Ｐゴシック" charset="-128"/>
              </a:rPr>
              <a:t>CofR</a:t>
            </a: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 to a licensed requirement to practice in Geodesy, Photogrammetry, Hydrography and Geographic Information Management</a:t>
            </a:r>
            <a:endParaRPr kumimoji="0" lang="en-CA" sz="1800" b="0" i="0" u="none" strike="noStrike" kern="1200" cap="none" spc="0" normalizeH="0" baseline="0" noProof="0" dirty="0">
              <a:ln>
                <a:noFill/>
              </a:ln>
              <a:solidFill>
                <a:srgbClr val="000000"/>
              </a:solidFill>
              <a:effectLst/>
              <a:uLnTx/>
              <a:uFillTx/>
              <a:latin typeface="Calibri"/>
              <a:ea typeface="ＭＳ Ｐゴシック" charset="-128"/>
            </a:endParaRPr>
          </a:p>
          <a:p>
            <a:pPr marL="0" indent="0">
              <a:buNone/>
            </a:pPr>
            <a:endParaRPr lang="en-US"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endParaRPr lang="en-US" dirty="0"/>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Two working groups tasked with various action items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Task Force has prepared and recorded a presentation for the 2021 Virtual AGM</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Task Force will re-convene post AGM to discuss outcome of presentation</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Interim Action Items underway</a:t>
            </a:r>
          </a:p>
          <a:p>
            <a:endParaRPr lang="en-US" sz="1200"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53</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38487" y="5060991"/>
            <a:ext cx="8229600" cy="1754326"/>
          </a:xfrm>
          <a:prstGeom prst="rect">
            <a:avLst/>
          </a:prstGeom>
          <a:noFill/>
          <a:ln>
            <a:solidFill>
              <a:schemeClr val="tx1"/>
            </a:solidFill>
          </a:ln>
        </p:spPr>
        <p:txBody>
          <a:bodyPr wrap="square" rtlCol="0">
            <a:spAutoFit/>
          </a:bodyPr>
          <a:lstStyle/>
          <a:p>
            <a:r>
              <a:rPr lang="en-US" u="sng" dirty="0"/>
              <a:t>Other Comments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Awaiting the outcome of the 2021 AGM presentation to determine next meeting and Action Items</a:t>
            </a:r>
          </a:p>
          <a:p>
            <a:endParaRPr lang="en-US" dirty="0"/>
          </a:p>
          <a:p>
            <a:endParaRPr lang="en-US" dirty="0"/>
          </a:p>
          <a:p>
            <a:endParaRPr lang="en-US"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On Track</a:t>
            </a:r>
          </a:p>
          <a:p>
            <a:endParaRPr lang="en-CA" dirty="0"/>
          </a:p>
        </p:txBody>
      </p:sp>
    </p:spTree>
    <p:extLst>
      <p:ext uri="{BB962C8B-B14F-4D97-AF65-F5344CB8AC3E}">
        <p14:creationId xmlns:p14="http://schemas.microsoft.com/office/powerpoint/2010/main" val="7591170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Public Awareness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124744"/>
            <a:ext cx="4038600" cy="3888433"/>
          </a:xfrm>
          <a:ln>
            <a:solidFill>
              <a:schemeClr val="tx1"/>
            </a:solidFill>
          </a:ln>
        </p:spPr>
        <p:txBody>
          <a:bodyPr/>
          <a:lstStyle/>
          <a:p>
            <a:pPr marL="0" indent="0">
              <a:buNone/>
            </a:pPr>
            <a:r>
              <a:rPr lang="en-US" u="sng" dirty="0"/>
              <a:t>Key Commitments/Expectations</a:t>
            </a:r>
            <a:endParaRPr lang="en-US" dirty="0"/>
          </a:p>
          <a:p>
            <a:r>
              <a:rPr lang="en-US" sz="1600" dirty="0"/>
              <a:t>Manage the AOLS Brand and marketing communications to reinforce public awareness of the geographic information professionals in Ontario</a:t>
            </a:r>
            <a:endParaRPr lang="en-CA" sz="1600" dirty="0"/>
          </a:p>
          <a:p>
            <a:r>
              <a:rPr lang="en-US" sz="1600" dirty="0"/>
              <a:t>Support members in terms of promotional products and education tools for local public awareness initiatives</a:t>
            </a:r>
            <a:endParaRPr lang="en-CA" sz="1600" dirty="0"/>
          </a:p>
          <a:p>
            <a:r>
              <a:rPr lang="en-US" sz="1600" dirty="0"/>
              <a:t>Represent the AOLS at external events (e.g., Realtor Quest, Science Rendezvous)</a:t>
            </a:r>
            <a:endParaRPr lang="en-CA" sz="1600" dirty="0"/>
          </a:p>
          <a:p>
            <a:pPr marL="0" indent="0">
              <a:buNone/>
            </a:pP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124744"/>
            <a:ext cx="4038600" cy="3888433"/>
          </a:xfrm>
          <a:ln>
            <a:solidFill>
              <a:schemeClr val="tx1"/>
            </a:solidFill>
          </a:ln>
        </p:spPr>
        <p:txBody>
          <a:bodyPr/>
          <a:lstStyle/>
          <a:p>
            <a:pPr marL="0" indent="0">
              <a:buNone/>
            </a:pPr>
            <a:r>
              <a:rPr lang="en-US" u="sng" dirty="0"/>
              <a:t>Progress</a:t>
            </a:r>
            <a:endParaRPr lang="en-US" dirty="0"/>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rgbClr val="000000"/>
                </a:solidFill>
                <a:effectLst/>
                <a:uLnTx/>
                <a:uFillTx/>
                <a:latin typeface="Calibri"/>
                <a:ea typeface="ＭＳ Ｐゴシック" charset="-128"/>
              </a:rPr>
              <a:t>AOLS Public Advertisement – “Minimizing Risk” Ad</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ＭＳ Ｐゴシック" charset="-128"/>
              </a:rPr>
              <a:t>Support of International Women’s day</a:t>
            </a:r>
            <a:endParaRPr kumimoji="0" lang="en-CA" sz="1600" b="0" i="0" u="none" strike="noStrike" kern="1200" cap="none" spc="0" normalizeH="0" baseline="0" noProof="0" dirty="0">
              <a:ln>
                <a:noFill/>
              </a:ln>
              <a:solidFill>
                <a:srgbClr val="000000"/>
              </a:solidFill>
              <a:effectLst/>
              <a:uLnTx/>
              <a:uFillTx/>
              <a:latin typeface="Calibri"/>
              <a:ea typeface="ＭＳ Ｐゴシック" charset="-128"/>
            </a:endParaRP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ＭＳ Ｐゴシック" charset="-128"/>
              </a:rPr>
              <a:t>Jointly sponsored “Get Kids Into Survey”</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ＭＳ Ｐゴシック" charset="-128"/>
              </a:rPr>
              <a:t>Co-sponsoring an educational video on the activities of a surveyor – over 50 hours of footage shot, being edited.</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rgbClr val="000000"/>
                </a:solidFill>
                <a:effectLst/>
                <a:uLnTx/>
                <a:uFillTx/>
                <a:latin typeface="Calibri"/>
                <a:ea typeface="ＭＳ Ｐゴシック" charset="-128"/>
              </a:rPr>
              <a:t>Cadastral promotion piece as it is now being added to the educator’s page on the public side of the AOLS website.</a:t>
            </a:r>
            <a:r>
              <a:rPr kumimoji="0" lang="en-CA" sz="2100" b="0" i="0" u="none" strike="noStrike" kern="1200" cap="none" spc="0" normalizeH="0" baseline="0" noProof="0" dirty="0">
                <a:ln>
                  <a:noFill/>
                </a:ln>
                <a:solidFill>
                  <a:srgbClr val="000000"/>
                </a:solidFill>
                <a:effectLst/>
                <a:uLnTx/>
                <a:uFillTx/>
                <a:latin typeface="Calibri"/>
                <a:ea typeface="ＭＳ Ｐゴシック" charset="-128"/>
              </a:rPr>
              <a:t> </a:t>
            </a:r>
          </a:p>
          <a:p>
            <a:pPr marL="0" indent="0">
              <a:buNone/>
            </a:pPr>
            <a:endParaRPr lang="en-CA"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54</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861774"/>
          </a:xfrm>
          <a:prstGeom prst="rect">
            <a:avLst/>
          </a:prstGeom>
          <a:noFill/>
          <a:ln>
            <a:solidFill>
              <a:schemeClr val="tx1"/>
            </a:solidFill>
          </a:ln>
        </p:spPr>
        <p:txBody>
          <a:bodyPr wrap="square" rtlCol="0">
            <a:spAutoFit/>
          </a:bodyPr>
          <a:lstStyle/>
          <a:p>
            <a:r>
              <a:rPr lang="en-US" u="sng" dirty="0"/>
              <a:t>Other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Their normal work has been impacted by COVID-19 (e.g. conferences cancelled) but will continue to seek advertising opportunities in print media and </a:t>
            </a:r>
            <a:r>
              <a:rPr kumimoji="0" lang="en-US" sz="1600" b="0" i="0" u="none" strike="noStrike" kern="1200" cap="none" spc="0" normalizeH="0" baseline="0" noProof="0">
                <a:ln>
                  <a:noFill/>
                </a:ln>
                <a:solidFill>
                  <a:srgbClr val="000000"/>
                </a:solidFill>
                <a:effectLst/>
                <a:uLnTx/>
                <a:uFillTx/>
                <a:latin typeface="Calibri"/>
                <a:ea typeface="+mn-ea"/>
                <a:cs typeface="+mn-cs"/>
              </a:rPr>
              <a:t>online.</a:t>
            </a:r>
            <a:endParaRPr lang="en-US" u="sng"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1200329"/>
          </a:xfrm>
          <a:prstGeom prst="rect">
            <a:avLst/>
          </a:prstGeom>
          <a:noFill/>
        </p:spPr>
        <p:txBody>
          <a:bodyPr wrap="square" rtlCol="0">
            <a:spAutoFit/>
          </a:bodyPr>
          <a:lstStyle/>
          <a:p>
            <a:r>
              <a:rPr lang="en-US" u="sng" dirty="0"/>
              <a:t>Status: (e.g. On-track, behind schedule)</a:t>
            </a:r>
          </a:p>
          <a:p>
            <a:r>
              <a:rPr lang="en-US" dirty="0"/>
              <a:t>Somewhat On Track</a:t>
            </a:r>
          </a:p>
          <a:p>
            <a:endParaRPr lang="en-US" dirty="0"/>
          </a:p>
          <a:p>
            <a:endParaRPr lang="en-CA" dirty="0"/>
          </a:p>
        </p:txBody>
      </p:sp>
    </p:spTree>
    <p:extLst>
      <p:ext uri="{BB962C8B-B14F-4D97-AF65-F5344CB8AC3E}">
        <p14:creationId xmlns:p14="http://schemas.microsoft.com/office/powerpoint/2010/main" val="36432154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University and College Liaison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sz="1800" dirty="0"/>
              <a:t>Maintain ongoing relationship with universities and colleges</a:t>
            </a:r>
          </a:p>
          <a:p>
            <a:r>
              <a:rPr lang="en-US" sz="1800" dirty="0"/>
              <a:t>Support university and college surveying programs as possible</a:t>
            </a:r>
            <a:endParaRPr lang="en-CA" sz="1800"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COVID-19 impacted much of the normal outreach activities, however, the Committee maintained relations with Colleges and Universities providing surveying courses.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Provided regular outreach to all colleges and universities with surveying courses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Supported UNB in their transition to an Online program</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Started new relationship with Seneca College</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Supported the College of Geographic Science (COGS) in the creation of a new online introduction to surveying program (it is now accepting registrations)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Participated on numerous Advisory Committees</a:t>
            </a:r>
          </a:p>
          <a:p>
            <a:pPr marL="0" indent="0">
              <a:buNone/>
            </a:pPr>
            <a:endParaRPr lang="en-US"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55</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701731"/>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Increasing outreach and support for colleges</a:t>
            </a:r>
            <a:endParaRPr kumimoji="0" lang="en-US" sz="2000" b="0" i="0" u="none" strike="noStrike" kern="1200" cap="none" spc="0" normalizeH="0" baseline="0" noProof="0" dirty="0">
              <a:ln>
                <a:noFill/>
              </a:ln>
              <a:solidFill>
                <a:srgbClr val="000000"/>
              </a:solidFill>
              <a:effectLst/>
              <a:uLnTx/>
              <a:uFillTx/>
              <a:latin typeface="Calibri"/>
              <a:ea typeface="ＭＳ Ｐゴシック" charset="-128"/>
            </a:endParaRPr>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On-track</a:t>
            </a:r>
          </a:p>
          <a:p>
            <a:endParaRPr lang="en-CA" dirty="0"/>
          </a:p>
        </p:txBody>
      </p:sp>
    </p:spTree>
    <p:extLst>
      <p:ext uri="{BB962C8B-B14F-4D97-AF65-F5344CB8AC3E}">
        <p14:creationId xmlns:p14="http://schemas.microsoft.com/office/powerpoint/2010/main" val="24479439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Website Maintenance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484785"/>
            <a:ext cx="4038600" cy="3168352"/>
          </a:xfrm>
          <a:ln>
            <a:solidFill>
              <a:schemeClr val="tx1"/>
            </a:solidFill>
          </a:ln>
        </p:spPr>
        <p:txBody>
          <a:bodyPr/>
          <a:lstStyle/>
          <a:p>
            <a:pPr marL="0" indent="0">
              <a:buNone/>
            </a:pPr>
            <a:r>
              <a:rPr lang="en-US" u="sng" dirty="0"/>
              <a:t>Key Commitments/Expectations</a:t>
            </a:r>
            <a:endParaRPr lang="en-US" dirty="0"/>
          </a:p>
          <a:p>
            <a:r>
              <a:rPr lang="en-US" dirty="0"/>
              <a:t>Support the creation and maintenance of the AOLS website</a:t>
            </a: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484785"/>
            <a:ext cx="4038600" cy="3168352"/>
          </a:xfrm>
          <a:ln>
            <a:solidFill>
              <a:schemeClr val="tx1"/>
            </a:solidFill>
          </a:ln>
        </p:spPr>
        <p:txBody>
          <a:bodyPr/>
          <a:lstStyle/>
          <a:p>
            <a:pPr marL="0" indent="0">
              <a:buNone/>
            </a:pPr>
            <a:r>
              <a:rPr lang="en-US" u="sng" dirty="0"/>
              <a:t>Progress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The committee did not meet but supported behind the scenes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The New Website went live</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Content was corrected and improved</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charset="-128"/>
              </a:rPr>
              <a:t>A new “Find a Surveyor tool was launched”</a:t>
            </a:r>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56</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1421928"/>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strike="noStrike" kern="1200" cap="none" spc="0" normalizeH="0" baseline="0" noProof="0" dirty="0">
                <a:ln>
                  <a:noFill/>
                </a:ln>
                <a:solidFill>
                  <a:srgbClr val="000000"/>
                </a:solidFill>
                <a:effectLst/>
                <a:uLnTx/>
                <a:uFillTx/>
                <a:latin typeface="Calibri"/>
                <a:ea typeface="ＭＳ Ｐゴシック" charset="-128"/>
              </a:rPr>
              <a:t>Continued expansion of content</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strike="noStrike" kern="1200" cap="none" spc="0" normalizeH="0" baseline="0" noProof="0" dirty="0">
                <a:ln>
                  <a:noFill/>
                </a:ln>
                <a:solidFill>
                  <a:srgbClr val="000000"/>
                </a:solidFill>
                <a:effectLst/>
                <a:uLnTx/>
                <a:uFillTx/>
                <a:latin typeface="Calibri"/>
                <a:ea typeface="ＭＳ Ｐゴシック" charset="-128"/>
              </a:rPr>
              <a:t>Launching a publicly available Register</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Launching a more robust member directory for use by surveyors</a:t>
            </a:r>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57200" y="5998695"/>
            <a:ext cx="8229600" cy="923330"/>
          </a:xfrm>
          <a:prstGeom prst="rect">
            <a:avLst/>
          </a:prstGeom>
          <a:noFill/>
        </p:spPr>
        <p:txBody>
          <a:bodyPr wrap="square" rtlCol="0">
            <a:spAutoFit/>
          </a:bodyPr>
          <a:lstStyle/>
          <a:p>
            <a:r>
              <a:rPr lang="en-US" u="sng" dirty="0"/>
              <a:t>Status: (e.g. On-track, behind schedule)</a:t>
            </a:r>
          </a:p>
          <a:p>
            <a:r>
              <a:rPr lang="en-US" dirty="0"/>
              <a:t>Somewhat on track</a:t>
            </a:r>
          </a:p>
          <a:p>
            <a:endParaRPr lang="en-CA" dirty="0"/>
          </a:p>
        </p:txBody>
      </p:sp>
    </p:spTree>
    <p:extLst>
      <p:ext uri="{BB962C8B-B14F-4D97-AF65-F5344CB8AC3E}">
        <p14:creationId xmlns:p14="http://schemas.microsoft.com/office/powerpoint/2010/main" val="6550572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Municipal Surveyors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dirty="0"/>
              <a:t>Provide advice to municipalities regarding surveying matters and advocate for best practices regarding municipal matters.</a:t>
            </a:r>
          </a:p>
          <a:p>
            <a:br>
              <a:rPr lang="en-US" dirty="0"/>
            </a:br>
            <a:r>
              <a:rPr lang="en-US" dirty="0"/>
              <a:t>Increase awareness of Ontario Land Surveyors throughout municipalities in Ontario</a:t>
            </a:r>
          </a:p>
          <a:p>
            <a:pPr marL="0" indent="0">
              <a:buNone/>
            </a:pP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endParaRPr lang="en-US" dirty="0"/>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Discussions were held and a letter prepared outlining the important role surveyors play for municipalities.  With assistance from AOLS, the letters were sent out to all municipalities.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Discussions were held and a letter prepared outlining the issues and risks of municipalities distributing a plan of survey to the general public.  With assistance from AOLS, the letters were sent out to all municipalities.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Assisted AOLS in discussions with a municipality about legal survey information shown on pre-engineering drawings, without the supervision or assistance of an OLS.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a:ea typeface="ＭＳ Ｐゴシック" charset="-128"/>
              </a:rPr>
              <a:t>With changes to the LRO, where offices are being closed, discussed the procedure to continue to get copies of all registered and deposited plans delivered to municipalities.</a:t>
            </a:r>
          </a:p>
          <a:p>
            <a:pPr marL="0" indent="0">
              <a:buNone/>
            </a:pPr>
            <a:endParaRPr lang="en-CA" sz="1400"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57</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1440394"/>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Put in place procedure to receive plans from LRO and arrange to get missed plans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a:ea typeface="ＭＳ Ｐゴシック" charset="-128"/>
              </a:rPr>
              <a:t>Continue to promote to municipalities, the important role surveyors for municipalities</a:t>
            </a:r>
          </a:p>
          <a:p>
            <a:endParaRPr lang="en-US" dirty="0"/>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646331"/>
          </a:xfrm>
          <a:prstGeom prst="rect">
            <a:avLst/>
          </a:prstGeom>
          <a:noFill/>
        </p:spPr>
        <p:txBody>
          <a:bodyPr wrap="square" rtlCol="0">
            <a:spAutoFit/>
          </a:bodyPr>
          <a:lstStyle/>
          <a:p>
            <a:r>
              <a:rPr lang="en-US" u="sng" dirty="0"/>
              <a:t>Status: (e.g. On-track, behind schedule)</a:t>
            </a:r>
          </a:p>
          <a:p>
            <a:r>
              <a:rPr lang="en-CA" dirty="0"/>
              <a:t>On Track</a:t>
            </a:r>
          </a:p>
        </p:txBody>
      </p:sp>
    </p:spTree>
    <p:extLst>
      <p:ext uri="{BB962C8B-B14F-4D97-AF65-F5344CB8AC3E}">
        <p14:creationId xmlns:p14="http://schemas.microsoft.com/office/powerpoint/2010/main" val="4686448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AGM Task Force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dirty="0"/>
              <a:t>Plan and operate the AGM</a:t>
            </a: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p>
          <a:p>
            <a:r>
              <a:rPr lang="en-US" sz="1600" dirty="0"/>
              <a:t>Regular meetings taking place</a:t>
            </a:r>
          </a:p>
          <a:p>
            <a:r>
              <a:rPr lang="en-CA" sz="1600" dirty="0"/>
              <a:t>Meeting Theme set</a:t>
            </a:r>
          </a:p>
          <a:p>
            <a:r>
              <a:rPr lang="en-CA" sz="1600" dirty="0"/>
              <a:t>Keynote Speaker confirmed</a:t>
            </a:r>
          </a:p>
          <a:p>
            <a:r>
              <a:rPr lang="en-CA" sz="1600" dirty="0"/>
              <a:t>All presenters booked</a:t>
            </a:r>
          </a:p>
          <a:p>
            <a:r>
              <a:rPr lang="en-CA" sz="1600" dirty="0"/>
              <a:t>Working on the Program</a:t>
            </a:r>
          </a:p>
          <a:p>
            <a:r>
              <a:rPr lang="en-CA" sz="1600" dirty="0"/>
              <a:t>Technology to be used for the meeting has been acquired</a:t>
            </a:r>
          </a:p>
          <a:p>
            <a:r>
              <a:rPr lang="en-CA" sz="1600" dirty="0"/>
              <a:t>Consultant acquired to assist with technology and to support the meeting</a:t>
            </a:r>
          </a:p>
          <a:p>
            <a:r>
              <a:rPr lang="en-CA" sz="1600" dirty="0"/>
              <a:t>Pre-recordings are proceeding</a:t>
            </a:r>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58</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923330"/>
          </a:xfrm>
          <a:prstGeom prst="rect">
            <a:avLst/>
          </a:prstGeom>
          <a:noFill/>
          <a:ln>
            <a:solidFill>
              <a:schemeClr val="tx1"/>
            </a:solidFill>
          </a:ln>
        </p:spPr>
        <p:txBody>
          <a:bodyPr wrap="square" rtlCol="0">
            <a:spAutoFit/>
          </a:bodyPr>
          <a:lstStyle/>
          <a:p>
            <a:r>
              <a:rPr lang="en-US" u="sng" dirty="0"/>
              <a:t>Other Comments</a:t>
            </a:r>
          </a:p>
          <a:p>
            <a:r>
              <a:rPr lang="en-US" dirty="0"/>
              <a:t>The AGM will be conducted virtually due to COVID-19.</a:t>
            </a:r>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57200" y="5934670"/>
            <a:ext cx="8229600" cy="923330"/>
          </a:xfrm>
          <a:prstGeom prst="rect">
            <a:avLst/>
          </a:prstGeom>
          <a:noFill/>
        </p:spPr>
        <p:txBody>
          <a:bodyPr wrap="square" rtlCol="0">
            <a:spAutoFit/>
          </a:bodyPr>
          <a:lstStyle/>
          <a:p>
            <a:r>
              <a:rPr lang="en-US" u="sng" dirty="0"/>
              <a:t>Status: (e.g. On-track, behind schedule)</a:t>
            </a:r>
          </a:p>
          <a:p>
            <a:r>
              <a:rPr lang="en-US" dirty="0"/>
              <a:t>On track</a:t>
            </a:r>
          </a:p>
          <a:p>
            <a:endParaRPr lang="en-CA" dirty="0"/>
          </a:p>
        </p:txBody>
      </p:sp>
    </p:spTree>
    <p:extLst>
      <p:ext uri="{BB962C8B-B14F-4D97-AF65-F5344CB8AC3E}">
        <p14:creationId xmlns:p14="http://schemas.microsoft.com/office/powerpoint/2010/main" val="35590197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Archival and Historical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75913" y="1279092"/>
            <a:ext cx="4038600" cy="3342939"/>
          </a:xfrm>
          <a:ln>
            <a:solidFill>
              <a:schemeClr val="tx1"/>
            </a:solidFill>
          </a:ln>
        </p:spPr>
        <p:txBody>
          <a:bodyPr/>
          <a:lstStyle/>
          <a:p>
            <a:pPr marL="0" indent="0">
              <a:buNone/>
            </a:pPr>
            <a:r>
              <a:rPr lang="en-US" u="sng" dirty="0"/>
              <a:t>Key Commitments/Expectations</a:t>
            </a:r>
          </a:p>
          <a:p>
            <a:r>
              <a:rPr lang="en-US" sz="1800" dirty="0"/>
              <a:t>Catalogues, displays, maintains, repairs, accepts and/or purchases archival equipment, documents, photographs and survey artifacts.</a:t>
            </a:r>
          </a:p>
          <a:p>
            <a:r>
              <a:rPr lang="en-US" sz="1800" dirty="0"/>
              <a:t> Prepares and collects historical information about the Association and its member. </a:t>
            </a:r>
          </a:p>
          <a:p>
            <a:r>
              <a:rPr lang="en-US" sz="1800" dirty="0"/>
              <a:t>Researches related matters and answers relevant, public inquiries. </a:t>
            </a:r>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66913" y="1279092"/>
            <a:ext cx="4038600" cy="3322114"/>
          </a:xfrm>
          <a:ln>
            <a:solidFill>
              <a:schemeClr val="tx1"/>
            </a:solidFill>
          </a:ln>
        </p:spPr>
        <p:txBody>
          <a:bodyPr/>
          <a:lstStyle/>
          <a:p>
            <a:pPr marL="0" indent="0">
              <a:buNone/>
            </a:pPr>
            <a:r>
              <a:rPr lang="en-US" u="sng" dirty="0"/>
              <a:t>Progress</a:t>
            </a:r>
          </a:p>
          <a:p>
            <a:r>
              <a:rPr lang="en-CA" sz="1600" dirty="0">
                <a:effectLst/>
                <a:latin typeface="Calibri" panose="020F0502020204030204" pitchFamily="34" charset="0"/>
                <a:ea typeface="Calibri" panose="020F0502020204030204" pitchFamily="34" charset="0"/>
              </a:rPr>
              <a:t>The Committee had its first meeting of 2021 on Wednesday, January 6, 2021. It has to be noted that attendance appears to be negatively affected by the </a:t>
            </a:r>
            <a:r>
              <a:rPr lang="en-CA" sz="1600" dirty="0" err="1">
                <a:effectLst/>
                <a:latin typeface="Calibri" panose="020F0502020204030204" pitchFamily="34" charset="0"/>
                <a:ea typeface="Calibri" panose="020F0502020204030204" pitchFamily="34" charset="0"/>
              </a:rPr>
              <a:t>Covid</a:t>
            </a:r>
            <a:r>
              <a:rPr lang="en-CA" sz="1600" dirty="0">
                <a:effectLst/>
                <a:latin typeface="Calibri" panose="020F0502020204030204" pitchFamily="34" charset="0"/>
                <a:ea typeface="Calibri" panose="020F0502020204030204" pitchFamily="34" charset="0"/>
              </a:rPr>
              <a:t> 19. The physical meeting of members is a stimulus to attend meetings and the longer patrons are requested to limit gatherings, the more difficult it will become to re-establish attendance. This is the opinion of only the Chair.</a:t>
            </a:r>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59</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75913" y="4718571"/>
            <a:ext cx="8229600" cy="1058751"/>
          </a:xfrm>
          <a:prstGeom prst="rect">
            <a:avLst/>
          </a:prstGeom>
          <a:noFill/>
          <a:ln>
            <a:solidFill>
              <a:schemeClr val="tx1"/>
            </a:solidFill>
          </a:ln>
        </p:spPr>
        <p:txBody>
          <a:bodyPr wrap="square" rtlCol="0">
            <a:spAutoFit/>
          </a:bodyPr>
          <a:lstStyle/>
          <a:p>
            <a:r>
              <a:rPr lang="en-US" u="sng" dirty="0"/>
              <a:t>Other Comments</a:t>
            </a:r>
          </a:p>
          <a:p>
            <a:pPr marL="257175" marR="0" lvl="0" indent="-257175"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rPr>
              <a:t>The Committee will attempt to hold at least the number of recorded meetings of previous years and that should be seven. As the attendance is reduced by the effect of the virus, our list of completed and new projects will certainly suffer negatively.</a:t>
            </a:r>
            <a:endParaRPr lang="en-US" u="sng"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57200" y="5894687"/>
            <a:ext cx="8229600" cy="923330"/>
          </a:xfrm>
          <a:prstGeom prst="rect">
            <a:avLst/>
          </a:prstGeom>
          <a:noFill/>
        </p:spPr>
        <p:txBody>
          <a:bodyPr wrap="square" rtlCol="0">
            <a:spAutoFit/>
          </a:bodyPr>
          <a:lstStyle/>
          <a:p>
            <a:r>
              <a:rPr lang="en-US" u="sng" dirty="0"/>
              <a:t>Status: (e.g. On-track, behind schedule)</a:t>
            </a:r>
          </a:p>
          <a:p>
            <a:r>
              <a:rPr lang="en-US" dirty="0"/>
              <a:t>Somewhat on Track</a:t>
            </a:r>
          </a:p>
          <a:p>
            <a:endParaRPr lang="en-CA" dirty="0"/>
          </a:p>
        </p:txBody>
      </p:sp>
      <mc:AlternateContent xmlns:mc="http://schemas.openxmlformats.org/markup-compatibility/2006" xmlns:pslz="http://schemas.microsoft.com/office/powerpoint/2016/slidezoom">
        <mc:Choice Requires="pslz">
          <p:graphicFrame>
            <p:nvGraphicFramePr>
              <p:cNvPr id="9" name="Slide Zoom 8">
                <a:extLst>
                  <a:ext uri="{FF2B5EF4-FFF2-40B4-BE49-F238E27FC236}">
                    <a16:creationId xmlns:a16="http://schemas.microsoft.com/office/drawing/2014/main" id="{168A0964-6D73-4E2B-9A29-B2C6C4E168EF}"/>
                  </a:ext>
                </a:extLst>
              </p:cNvPr>
              <p:cNvGraphicFramePr>
                <a:graphicFrameLocks noChangeAspect="1"/>
              </p:cNvGraphicFramePr>
              <p:nvPr>
                <p:extLst>
                  <p:ext uri="{D42A27DB-BD31-4B8C-83A1-F6EECF244321}">
                    <p14:modId xmlns:p14="http://schemas.microsoft.com/office/powerpoint/2010/main" val="2229382962"/>
                  </p:ext>
                </p:extLst>
              </p:nvPr>
            </p:nvGraphicFramePr>
            <p:xfrm>
              <a:off x="-3715087" y="4793532"/>
              <a:ext cx="2286000" cy="1714500"/>
            </p:xfrm>
            <a:graphic>
              <a:graphicData uri="http://schemas.microsoft.com/office/powerpoint/2016/slidezoom">
                <pslz:sldZm>
                  <pslz:sldZmObj sldId="388" cId="260499391">
                    <pslz:zmPr id="{73CFCCFD-C63E-4332-B673-E51F2D81CF06}" returnToParent="0" transitionDur="1000">
                      <p166:blipFill xmlns:p166="http://schemas.microsoft.com/office/powerpoint/2016/6/main">
                        <a:blip r:embed="rId2"/>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9" name="Slide Zoom 8">
                <a:hlinkClick r:id="rId3" action="ppaction://hlinksldjump"/>
                <a:extLst>
                  <a:ext uri="{FF2B5EF4-FFF2-40B4-BE49-F238E27FC236}">
                    <a16:creationId xmlns:a16="http://schemas.microsoft.com/office/drawing/2014/main" id="{168A0964-6D73-4E2B-9A29-B2C6C4E168EF}"/>
                  </a:ext>
                </a:extLst>
              </p:cNvPr>
              <p:cNvPicPr>
                <a:picLocks noGrp="1" noRot="1" noChangeAspect="1" noMove="1" noResize="1" noEditPoints="1" noAdjustHandles="1" noChangeArrowheads="1" noChangeShapeType="1"/>
              </p:cNvPicPr>
              <p:nvPr/>
            </p:nvPicPr>
            <p:blipFill>
              <a:blip r:embed="rId4"/>
              <a:stretch>
                <a:fillRect/>
              </a:stretch>
            </p:blipFill>
            <p:spPr>
              <a:xfrm>
                <a:off x="-3715087" y="4793532"/>
                <a:ext cx="2286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25794461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483-646C-43C2-920B-AFB1B2A60FA8}"/>
              </a:ext>
            </a:extLst>
          </p:cNvPr>
          <p:cNvSpPr>
            <a:spLocks noGrp="1"/>
          </p:cNvSpPr>
          <p:nvPr>
            <p:ph type="title"/>
          </p:nvPr>
        </p:nvSpPr>
        <p:spPr/>
        <p:txBody>
          <a:bodyPr/>
          <a:lstStyle/>
          <a:p>
            <a:r>
              <a:rPr lang="en-US" dirty="0"/>
              <a:t>Non-Statutory Committee  - Insurance Advisory Committee</a:t>
            </a:r>
            <a:endParaRPr lang="en-CA" dirty="0"/>
          </a:p>
        </p:txBody>
      </p:sp>
      <p:sp>
        <p:nvSpPr>
          <p:cNvPr id="3" name="Content Placeholder 2">
            <a:extLst>
              <a:ext uri="{FF2B5EF4-FFF2-40B4-BE49-F238E27FC236}">
                <a16:creationId xmlns:a16="http://schemas.microsoft.com/office/drawing/2014/main" id="{71DB3517-FA61-4470-A29F-FA91DBE6CE94}"/>
              </a:ext>
            </a:extLst>
          </p:cNvPr>
          <p:cNvSpPr>
            <a:spLocks noGrp="1"/>
          </p:cNvSpPr>
          <p:nvPr>
            <p:ph sz="half" idx="1"/>
          </p:nvPr>
        </p:nvSpPr>
        <p:spPr>
          <a:xfrm>
            <a:off x="457200" y="1600205"/>
            <a:ext cx="4038600" cy="3412972"/>
          </a:xfrm>
          <a:ln>
            <a:solidFill>
              <a:schemeClr val="tx1"/>
            </a:solidFill>
          </a:ln>
        </p:spPr>
        <p:txBody>
          <a:bodyPr/>
          <a:lstStyle/>
          <a:p>
            <a:pPr marL="0" indent="0">
              <a:buNone/>
            </a:pPr>
            <a:r>
              <a:rPr lang="en-US" u="sng" dirty="0"/>
              <a:t>Key Commitments/Expectations</a:t>
            </a:r>
            <a:endParaRPr lang="en-US" dirty="0"/>
          </a:p>
          <a:p>
            <a:r>
              <a:rPr lang="en-US" dirty="0"/>
              <a:t>Reviews claims and provides advice to the insurer and adjusters</a:t>
            </a:r>
          </a:p>
          <a:p>
            <a:r>
              <a:rPr lang="en-US" dirty="0"/>
              <a:t>Sets rates for insurance based on advice from the insurer</a:t>
            </a:r>
          </a:p>
          <a:p>
            <a:r>
              <a:rPr lang="en-US" dirty="0"/>
              <a:t>Maintain statistics to inform other committees</a:t>
            </a:r>
            <a:endParaRPr lang="en-CA" dirty="0"/>
          </a:p>
        </p:txBody>
      </p:sp>
      <p:sp>
        <p:nvSpPr>
          <p:cNvPr id="4" name="Content Placeholder 3">
            <a:extLst>
              <a:ext uri="{FF2B5EF4-FFF2-40B4-BE49-F238E27FC236}">
                <a16:creationId xmlns:a16="http://schemas.microsoft.com/office/drawing/2014/main" id="{4FC53D73-58DD-48CC-B3F7-A27F7D8EB0DC}"/>
              </a:ext>
            </a:extLst>
          </p:cNvPr>
          <p:cNvSpPr>
            <a:spLocks noGrp="1"/>
          </p:cNvSpPr>
          <p:nvPr>
            <p:ph sz="half" idx="2"/>
          </p:nvPr>
        </p:nvSpPr>
        <p:spPr>
          <a:xfrm>
            <a:off x="4648200" y="1600205"/>
            <a:ext cx="4038600" cy="3412972"/>
          </a:xfrm>
          <a:ln>
            <a:solidFill>
              <a:schemeClr val="tx1"/>
            </a:solidFill>
          </a:ln>
        </p:spPr>
        <p:txBody>
          <a:bodyPr/>
          <a:lstStyle/>
          <a:p>
            <a:pPr marL="0" indent="0">
              <a:buNone/>
            </a:pPr>
            <a:r>
              <a:rPr lang="en-US" u="sng" dirty="0"/>
              <a:t>Progress</a:t>
            </a:r>
            <a:endParaRPr lang="en-US" dirty="0"/>
          </a:p>
          <a:p>
            <a:r>
              <a:rPr lang="en-US" sz="1400" dirty="0"/>
              <a:t>Met in May and considered 9 claims.</a:t>
            </a:r>
          </a:p>
          <a:p>
            <a:r>
              <a:rPr lang="en-US" sz="1400" dirty="0"/>
              <a:t>Insurer has sent out request for applications, response from the members has been less than usual</a:t>
            </a:r>
          </a:p>
          <a:p>
            <a:r>
              <a:rPr lang="en-US" sz="1400" dirty="0"/>
              <a:t>Claims have been reviewed back to 2017 and summarized</a:t>
            </a:r>
          </a:p>
          <a:p>
            <a:r>
              <a:rPr lang="en-US" sz="1400" dirty="0"/>
              <a:t>They met October 15</a:t>
            </a:r>
            <a:r>
              <a:rPr lang="en-US" sz="1400" baseline="30000" dirty="0"/>
              <a:t>th</a:t>
            </a:r>
            <a:r>
              <a:rPr lang="en-US" sz="1400" dirty="0"/>
              <a:t>.</a:t>
            </a:r>
          </a:p>
          <a:p>
            <a:r>
              <a:rPr lang="en-US" sz="1400" dirty="0"/>
              <a:t>They had a special meeting on November 19</a:t>
            </a:r>
            <a:r>
              <a:rPr lang="en-US" sz="1400" baseline="30000" dirty="0"/>
              <a:t>th</a:t>
            </a:r>
            <a:r>
              <a:rPr lang="en-US" sz="1400" dirty="0"/>
              <a:t> to discuss improving public protection and will be implementing a formal agreement which will provide better metrics and will raise the surcharge from 4% over 3 years to 5%.</a:t>
            </a:r>
            <a:endParaRPr lang="en-CA" sz="1400" dirty="0"/>
          </a:p>
        </p:txBody>
      </p:sp>
      <p:sp>
        <p:nvSpPr>
          <p:cNvPr id="5" name="Slide Number Placeholder 4">
            <a:extLst>
              <a:ext uri="{FF2B5EF4-FFF2-40B4-BE49-F238E27FC236}">
                <a16:creationId xmlns:a16="http://schemas.microsoft.com/office/drawing/2014/main" id="{1CFAF189-CE2E-4327-B020-C0CDB983C616}"/>
              </a:ext>
            </a:extLst>
          </p:cNvPr>
          <p:cNvSpPr>
            <a:spLocks noGrp="1"/>
          </p:cNvSpPr>
          <p:nvPr>
            <p:ph type="sldNum" sz="quarter" idx="12"/>
          </p:nvPr>
        </p:nvSpPr>
        <p:spPr/>
        <p:txBody>
          <a:bodyPr/>
          <a:lstStyle/>
          <a:p>
            <a:fld id="{0EADCA33-26EF-4E89-9411-DD9DC169DF86}" type="slidenum">
              <a:rPr lang="en-CA" smtClean="0"/>
              <a:t>60</a:t>
            </a:fld>
            <a:endParaRPr lang="en-CA"/>
          </a:p>
        </p:txBody>
      </p:sp>
      <p:sp>
        <p:nvSpPr>
          <p:cNvPr id="6" name="TextBox 5">
            <a:extLst>
              <a:ext uri="{FF2B5EF4-FFF2-40B4-BE49-F238E27FC236}">
                <a16:creationId xmlns:a16="http://schemas.microsoft.com/office/drawing/2014/main" id="{576BE193-D1C0-40AC-BCE5-577E8C0C27F4}"/>
              </a:ext>
            </a:extLst>
          </p:cNvPr>
          <p:cNvSpPr txBox="1"/>
          <p:nvPr/>
        </p:nvSpPr>
        <p:spPr>
          <a:xfrm>
            <a:off x="457200" y="5039684"/>
            <a:ext cx="8229600" cy="646331"/>
          </a:xfrm>
          <a:prstGeom prst="rect">
            <a:avLst/>
          </a:prstGeom>
          <a:noFill/>
          <a:ln>
            <a:solidFill>
              <a:schemeClr val="tx1"/>
            </a:solidFill>
          </a:ln>
        </p:spPr>
        <p:txBody>
          <a:bodyPr wrap="square" rtlCol="0">
            <a:spAutoFit/>
          </a:bodyPr>
          <a:lstStyle/>
          <a:p>
            <a:r>
              <a:rPr lang="en-US" u="sng" dirty="0"/>
              <a:t>Other Comments</a:t>
            </a:r>
          </a:p>
          <a:p>
            <a:endParaRPr lang="en-CA" dirty="0"/>
          </a:p>
        </p:txBody>
      </p:sp>
      <p:sp>
        <p:nvSpPr>
          <p:cNvPr id="7" name="TextBox 6">
            <a:extLst>
              <a:ext uri="{FF2B5EF4-FFF2-40B4-BE49-F238E27FC236}">
                <a16:creationId xmlns:a16="http://schemas.microsoft.com/office/drawing/2014/main" id="{00977C89-6EB7-4716-859E-513200222DB7}"/>
              </a:ext>
            </a:extLst>
          </p:cNvPr>
          <p:cNvSpPr txBox="1"/>
          <p:nvPr/>
        </p:nvSpPr>
        <p:spPr>
          <a:xfrm>
            <a:off x="438487" y="5989521"/>
            <a:ext cx="8229600" cy="923330"/>
          </a:xfrm>
          <a:prstGeom prst="rect">
            <a:avLst/>
          </a:prstGeom>
          <a:noFill/>
        </p:spPr>
        <p:txBody>
          <a:bodyPr wrap="square" rtlCol="0">
            <a:spAutoFit/>
          </a:bodyPr>
          <a:lstStyle/>
          <a:p>
            <a:r>
              <a:rPr lang="en-US" u="sng" dirty="0"/>
              <a:t>Status: (e.g. On-track, behind schedule)</a:t>
            </a:r>
          </a:p>
          <a:p>
            <a:r>
              <a:rPr lang="en-US" dirty="0"/>
              <a:t>On Track</a:t>
            </a:r>
          </a:p>
          <a:p>
            <a:endParaRPr lang="en-CA" dirty="0"/>
          </a:p>
        </p:txBody>
      </p:sp>
    </p:spTree>
    <p:extLst>
      <p:ext uri="{BB962C8B-B14F-4D97-AF65-F5344CB8AC3E}">
        <p14:creationId xmlns:p14="http://schemas.microsoft.com/office/powerpoint/2010/main" val="260499391"/>
      </p:ext>
    </p:extLst>
  </p:cSld>
  <p:clrMapOvr>
    <a:masterClrMapping/>
  </p:clrMapOvr>
</p:sld>
</file>

<file path=ppt/theme/theme1.xml><?xml version="1.0" encoding="utf-8"?>
<a:theme xmlns:a="http://schemas.openxmlformats.org/drawingml/2006/main" name="AOLS Theme1">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OLS Theme1" id="{9DFF15D2-D7E7-42FC-8BAC-09A2211AC33A}" vid="{15C54E2A-0EB3-4AAE-A18B-C6D77ED6F8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Presentation2</Template>
  <TotalTime>155330</TotalTime>
  <Words>5122</Words>
  <Application>Microsoft Office PowerPoint</Application>
  <PresentationFormat>On-screen Show (4:3)</PresentationFormat>
  <Paragraphs>919</Paragraphs>
  <Slides>60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Arial</vt:lpstr>
      <vt:lpstr>Arial Narrow</vt:lpstr>
      <vt:lpstr>Calibri</vt:lpstr>
      <vt:lpstr>Calibri (body)</vt:lpstr>
      <vt:lpstr>Symbol</vt:lpstr>
      <vt:lpstr>AOLS Theme1</vt:lpstr>
      <vt:lpstr>Dashboard Draft</vt:lpstr>
      <vt:lpstr>Table of Contents</vt:lpstr>
      <vt:lpstr>Member Statistics</vt:lpstr>
      <vt:lpstr>Membership Demographics</vt:lpstr>
      <vt:lpstr>Member Statistics</vt:lpstr>
      <vt:lpstr>Member Statistics</vt:lpstr>
      <vt:lpstr>Member Statistics</vt:lpstr>
      <vt:lpstr>Member Statistics - Work Volume Indicators</vt:lpstr>
      <vt:lpstr>Member Statistics - Work Volume Indicators</vt:lpstr>
      <vt:lpstr>Member Statistics</vt:lpstr>
      <vt:lpstr>AOLS Finances</vt:lpstr>
      <vt:lpstr>Discipline Costs</vt:lpstr>
      <vt:lpstr>CPD</vt:lpstr>
      <vt:lpstr>CPD – AOLS Training Offered</vt:lpstr>
      <vt:lpstr>Professional Liability Insurance</vt:lpstr>
      <vt:lpstr>High Level Breakdown of Insurance Claims by Numbers (From 2017 to November 20, 2020 – 218 claims)</vt:lpstr>
      <vt:lpstr>Error Types</vt:lpstr>
      <vt:lpstr>Construction Breakdown of Error Types by Numbers (From 2017 to November 20, 2020 – 104 claims)</vt:lpstr>
      <vt:lpstr>Legal Breakdown of Error Types by Numbers  (From 2017 to November 20, 2020 – 47 claims)</vt:lpstr>
      <vt:lpstr>Comprehensive Survey Reviews</vt:lpstr>
      <vt:lpstr>PowerPoint Presentation</vt:lpstr>
      <vt:lpstr>Complaints Breakdown</vt:lpstr>
      <vt:lpstr>Complaints Breakdown Continued</vt:lpstr>
      <vt:lpstr>Public Inquiries</vt:lpstr>
      <vt:lpstr>PSRI Statistics</vt:lpstr>
      <vt:lpstr>PSRI Statistics</vt:lpstr>
      <vt:lpstr>Survey Review Department Statistics</vt:lpstr>
      <vt:lpstr>SRD Sticker Sales</vt:lpstr>
      <vt:lpstr>AERC Statistics</vt:lpstr>
      <vt:lpstr>Council</vt:lpstr>
      <vt:lpstr>AOLS Website</vt:lpstr>
      <vt:lpstr>AOLS Website</vt:lpstr>
      <vt:lpstr>AOLS Website</vt:lpstr>
      <vt:lpstr>Committee/Task Force Summary</vt:lpstr>
      <vt:lpstr>Statutory Committee - Fees Mediation Committee</vt:lpstr>
      <vt:lpstr>Non statutory Committee  - Government Relations Committee</vt:lpstr>
      <vt:lpstr>Non-Statutory Committee  - Legislation and Regulations Task Force</vt:lpstr>
      <vt:lpstr>Statutory Committee  - Nominating Committee</vt:lpstr>
      <vt:lpstr>Statutory Committee  - Registration Committee</vt:lpstr>
      <vt:lpstr>Non-Statutory Committee  - Fair Fees for Field Notes Task Force</vt:lpstr>
      <vt:lpstr>Statutory Committee  - Complaints Committee</vt:lpstr>
      <vt:lpstr>Statutory Committee  - Discipline Committee</vt:lpstr>
      <vt:lpstr>Non-Statutory Committee  - Monument Protection Committee</vt:lpstr>
      <vt:lpstr>Non-Statutory Committee  - LRO Task Force</vt:lpstr>
      <vt:lpstr>Non-Statutory Committee  - Professional Standards Committee</vt:lpstr>
      <vt:lpstr>Non-Statutory Committee  - Province Wide SRI Committee</vt:lpstr>
      <vt:lpstr>Non-Statutory Committee  - Survey Review Department Committee</vt:lpstr>
      <vt:lpstr>Non-Statutory Committee  - Underground Utilities Committee</vt:lpstr>
      <vt:lpstr>Statutory Committee  - Academic and Experience Requirements Committee</vt:lpstr>
      <vt:lpstr>Non-Statutory Committee  - Continuing Education Committee</vt:lpstr>
      <vt:lpstr>Non-Statutory Committee  - CPD Audit Committee</vt:lpstr>
      <vt:lpstr>Non-Statutory Committee  - Geomatics Recruitment &amp; Liaison Committee</vt:lpstr>
      <vt:lpstr>Non-Statutory Committee  - Expanded Profession Task Force</vt:lpstr>
      <vt:lpstr>Non-Statutory Committee  - Public Awareness Committee</vt:lpstr>
      <vt:lpstr>Non-Statutory Committee  - University and College Liaison Committee</vt:lpstr>
      <vt:lpstr>Non-Statutory Committee  - Website Maintenance Committee</vt:lpstr>
      <vt:lpstr>Non-Statutory Committee  - Municipal Surveyors Committee</vt:lpstr>
      <vt:lpstr>Non-Statutory Committee  - AGM Task Force</vt:lpstr>
      <vt:lpstr>Non-Statutory Committee  - Archival and Historical Committee</vt:lpstr>
      <vt:lpstr>Non-Statutory Committee  - Insurance Advisory Committee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AOLS-Julia Savitch</dc:creator>
  <cp:lastModifiedBy>Brian Maloney</cp:lastModifiedBy>
  <cp:revision>584</cp:revision>
  <cp:lastPrinted>2019-07-10T19:01:01Z</cp:lastPrinted>
  <dcterms:created xsi:type="dcterms:W3CDTF">2014-03-19T14:21:20Z</dcterms:created>
  <dcterms:modified xsi:type="dcterms:W3CDTF">2021-01-19T23:43:47Z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ID">
    <vt:lpwstr>b15782eac6ff4467bd18b86ebbec406d</vt:lpwstr>
  </property>
  <property fmtid="{D5CDD505-2E9C-101B-9397-08002B2CF9AE}" pid="3" name="SlidesCount">
    <vt:lpwstr>15</vt:lpwstr>
  </property>
</Properties>
</file>